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3"/>
  </p:notesMasterIdLst>
  <p:sldIdLst>
    <p:sldId id="256" r:id="rId2"/>
    <p:sldId id="257" r:id="rId3"/>
    <p:sldId id="258" r:id="rId4"/>
    <p:sldId id="259" r:id="rId5"/>
    <p:sldId id="276"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612E"/>
    <a:srgbClr val="C97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B445C8-9967-4250-8CC2-D0B8ACA974DC}" type="datetimeFigureOut">
              <a:rPr lang="ru-RU" smtClean="0"/>
              <a:t>31.07.2020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BC22D5-0A0F-4CB4-B4CC-A03335480A44}" type="slidenum">
              <a:rPr lang="ru-RU" smtClean="0"/>
              <a:t>‹#›</a:t>
            </a:fld>
            <a:endParaRPr lang="ru-RU"/>
          </a:p>
        </p:txBody>
      </p:sp>
    </p:spTree>
    <p:extLst>
      <p:ext uri="{BB962C8B-B14F-4D97-AF65-F5344CB8AC3E}">
        <p14:creationId xmlns:p14="http://schemas.microsoft.com/office/powerpoint/2010/main" val="3687416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B3F9F66-CB7B-48ED-B810-8C95B3E5DCA8}" type="datetime1">
              <a:rPr lang="ru-RU" smtClean="0"/>
              <a:t>31.07.2020</a:t>
            </a:fld>
            <a:endParaRPr lang="ru-RU"/>
          </a:p>
        </p:txBody>
      </p:sp>
      <p:sp>
        <p:nvSpPr>
          <p:cNvPr id="5" name="Нижний колонтитул 4"/>
          <p:cNvSpPr>
            <a:spLocks noGrp="1"/>
          </p:cNvSpPr>
          <p:nvPr>
            <p:ph type="ftr" sz="quarter" idx="11"/>
          </p:nvPr>
        </p:nvSpPr>
        <p:spPr/>
        <p:txBody>
          <a:bodyPr/>
          <a:lstStyle/>
          <a:p>
            <a:r>
              <a:rPr lang="ru-RU" smtClean="0"/>
              <a:t>КГКУ "Примзакупки"</a:t>
            </a:r>
            <a:endParaRPr lang="ru-RU"/>
          </a:p>
        </p:txBody>
      </p:sp>
      <p:sp>
        <p:nvSpPr>
          <p:cNvPr id="6" name="Номер слайда 5"/>
          <p:cNvSpPr>
            <a:spLocks noGrp="1"/>
          </p:cNvSpPr>
          <p:nvPr>
            <p:ph type="sldNum" sz="quarter" idx="12"/>
          </p:nvPr>
        </p:nvSpPr>
        <p:spPr/>
        <p:txBody>
          <a:bodyPr/>
          <a:lstStyle/>
          <a:p>
            <a:fld id="{2A55D6BF-F9B6-4FF7-9B0E-343696A9C81B}" type="slidenum">
              <a:rPr lang="ru-RU" smtClean="0"/>
              <a:t>‹#›</a:t>
            </a:fld>
            <a:endParaRPr lang="ru-RU"/>
          </a:p>
        </p:txBody>
      </p:sp>
    </p:spTree>
    <p:extLst>
      <p:ext uri="{BB962C8B-B14F-4D97-AF65-F5344CB8AC3E}">
        <p14:creationId xmlns:p14="http://schemas.microsoft.com/office/powerpoint/2010/main" val="2551354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92B97BB-0EF0-4E6D-B214-A957B9212146}" type="datetime1">
              <a:rPr lang="ru-RU" smtClean="0"/>
              <a:t>31.07.2020</a:t>
            </a:fld>
            <a:endParaRPr lang="ru-RU"/>
          </a:p>
        </p:txBody>
      </p:sp>
      <p:sp>
        <p:nvSpPr>
          <p:cNvPr id="5" name="Нижний колонтитул 4"/>
          <p:cNvSpPr>
            <a:spLocks noGrp="1"/>
          </p:cNvSpPr>
          <p:nvPr>
            <p:ph type="ftr" sz="quarter" idx="11"/>
          </p:nvPr>
        </p:nvSpPr>
        <p:spPr/>
        <p:txBody>
          <a:bodyPr/>
          <a:lstStyle/>
          <a:p>
            <a:r>
              <a:rPr lang="ru-RU" smtClean="0"/>
              <a:t>КГКУ "Примзакупки"</a:t>
            </a:r>
            <a:endParaRPr lang="ru-RU"/>
          </a:p>
        </p:txBody>
      </p:sp>
      <p:sp>
        <p:nvSpPr>
          <p:cNvPr id="6" name="Номер слайда 5"/>
          <p:cNvSpPr>
            <a:spLocks noGrp="1"/>
          </p:cNvSpPr>
          <p:nvPr>
            <p:ph type="sldNum" sz="quarter" idx="12"/>
          </p:nvPr>
        </p:nvSpPr>
        <p:spPr/>
        <p:txBody>
          <a:bodyPr/>
          <a:lstStyle/>
          <a:p>
            <a:fld id="{2A55D6BF-F9B6-4FF7-9B0E-343696A9C81B}" type="slidenum">
              <a:rPr lang="ru-RU" smtClean="0"/>
              <a:t>‹#›</a:t>
            </a:fld>
            <a:endParaRPr lang="ru-RU"/>
          </a:p>
        </p:txBody>
      </p:sp>
    </p:spTree>
    <p:extLst>
      <p:ext uri="{BB962C8B-B14F-4D97-AF65-F5344CB8AC3E}">
        <p14:creationId xmlns:p14="http://schemas.microsoft.com/office/powerpoint/2010/main" val="2829983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F94944B-1D77-4DA4-8563-8B69F3B46278}" type="datetime1">
              <a:rPr lang="ru-RU" smtClean="0"/>
              <a:t>31.07.2020</a:t>
            </a:fld>
            <a:endParaRPr lang="ru-RU"/>
          </a:p>
        </p:txBody>
      </p:sp>
      <p:sp>
        <p:nvSpPr>
          <p:cNvPr id="5" name="Нижний колонтитул 4"/>
          <p:cNvSpPr>
            <a:spLocks noGrp="1"/>
          </p:cNvSpPr>
          <p:nvPr>
            <p:ph type="ftr" sz="quarter" idx="11"/>
          </p:nvPr>
        </p:nvSpPr>
        <p:spPr/>
        <p:txBody>
          <a:bodyPr/>
          <a:lstStyle/>
          <a:p>
            <a:r>
              <a:rPr lang="ru-RU" smtClean="0"/>
              <a:t>КГКУ "Примзакупки"</a:t>
            </a:r>
            <a:endParaRPr lang="ru-RU"/>
          </a:p>
        </p:txBody>
      </p:sp>
      <p:sp>
        <p:nvSpPr>
          <p:cNvPr id="6" name="Номер слайда 5"/>
          <p:cNvSpPr>
            <a:spLocks noGrp="1"/>
          </p:cNvSpPr>
          <p:nvPr>
            <p:ph type="sldNum" sz="quarter" idx="12"/>
          </p:nvPr>
        </p:nvSpPr>
        <p:spPr/>
        <p:txBody>
          <a:bodyPr/>
          <a:lstStyle/>
          <a:p>
            <a:fld id="{2A55D6BF-F9B6-4FF7-9B0E-343696A9C81B}" type="slidenum">
              <a:rPr lang="ru-RU" smtClean="0"/>
              <a:t>‹#›</a:t>
            </a:fld>
            <a:endParaRPr lang="ru-RU"/>
          </a:p>
        </p:txBody>
      </p:sp>
    </p:spTree>
    <p:extLst>
      <p:ext uri="{BB962C8B-B14F-4D97-AF65-F5344CB8AC3E}">
        <p14:creationId xmlns:p14="http://schemas.microsoft.com/office/powerpoint/2010/main" val="2333270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591FFBB-3B2D-4D4E-86C9-6E85FD1BFF08}" type="datetime1">
              <a:rPr lang="ru-RU" smtClean="0"/>
              <a:t>31.07.2020</a:t>
            </a:fld>
            <a:endParaRPr lang="ru-RU"/>
          </a:p>
        </p:txBody>
      </p:sp>
      <p:sp>
        <p:nvSpPr>
          <p:cNvPr id="5" name="Нижний колонтитул 4"/>
          <p:cNvSpPr>
            <a:spLocks noGrp="1"/>
          </p:cNvSpPr>
          <p:nvPr>
            <p:ph type="ftr" sz="quarter" idx="11"/>
          </p:nvPr>
        </p:nvSpPr>
        <p:spPr/>
        <p:txBody>
          <a:bodyPr/>
          <a:lstStyle/>
          <a:p>
            <a:r>
              <a:rPr lang="ru-RU" smtClean="0"/>
              <a:t>КГКУ "Примзакупки"</a:t>
            </a:r>
            <a:endParaRPr lang="ru-RU"/>
          </a:p>
        </p:txBody>
      </p:sp>
      <p:sp>
        <p:nvSpPr>
          <p:cNvPr id="6" name="Номер слайда 5"/>
          <p:cNvSpPr>
            <a:spLocks noGrp="1"/>
          </p:cNvSpPr>
          <p:nvPr>
            <p:ph type="sldNum" sz="quarter" idx="12"/>
          </p:nvPr>
        </p:nvSpPr>
        <p:spPr/>
        <p:txBody>
          <a:bodyPr/>
          <a:lstStyle/>
          <a:p>
            <a:fld id="{2A55D6BF-F9B6-4FF7-9B0E-343696A9C81B}" type="slidenum">
              <a:rPr lang="ru-RU" smtClean="0"/>
              <a:t>‹#›</a:t>
            </a:fld>
            <a:endParaRPr lang="ru-RU"/>
          </a:p>
        </p:txBody>
      </p:sp>
    </p:spTree>
    <p:extLst>
      <p:ext uri="{BB962C8B-B14F-4D97-AF65-F5344CB8AC3E}">
        <p14:creationId xmlns:p14="http://schemas.microsoft.com/office/powerpoint/2010/main" val="2784968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691AF95-C8F5-4BAB-B856-D7B35D7FF3F7}" type="datetime1">
              <a:rPr lang="ru-RU" smtClean="0"/>
              <a:t>31.07.2020</a:t>
            </a:fld>
            <a:endParaRPr lang="ru-RU"/>
          </a:p>
        </p:txBody>
      </p:sp>
      <p:sp>
        <p:nvSpPr>
          <p:cNvPr id="5" name="Нижний колонтитул 4"/>
          <p:cNvSpPr>
            <a:spLocks noGrp="1"/>
          </p:cNvSpPr>
          <p:nvPr>
            <p:ph type="ftr" sz="quarter" idx="11"/>
          </p:nvPr>
        </p:nvSpPr>
        <p:spPr/>
        <p:txBody>
          <a:bodyPr/>
          <a:lstStyle/>
          <a:p>
            <a:r>
              <a:rPr lang="ru-RU" smtClean="0"/>
              <a:t>КГКУ "Примзакупки"</a:t>
            </a:r>
            <a:endParaRPr lang="ru-RU"/>
          </a:p>
        </p:txBody>
      </p:sp>
      <p:sp>
        <p:nvSpPr>
          <p:cNvPr id="6" name="Номер слайда 5"/>
          <p:cNvSpPr>
            <a:spLocks noGrp="1"/>
          </p:cNvSpPr>
          <p:nvPr>
            <p:ph type="sldNum" sz="quarter" idx="12"/>
          </p:nvPr>
        </p:nvSpPr>
        <p:spPr/>
        <p:txBody>
          <a:bodyPr/>
          <a:lstStyle/>
          <a:p>
            <a:fld id="{2A55D6BF-F9B6-4FF7-9B0E-343696A9C81B}" type="slidenum">
              <a:rPr lang="ru-RU" smtClean="0"/>
              <a:t>‹#›</a:t>
            </a:fld>
            <a:endParaRPr lang="ru-RU"/>
          </a:p>
        </p:txBody>
      </p:sp>
    </p:spTree>
    <p:extLst>
      <p:ext uri="{BB962C8B-B14F-4D97-AF65-F5344CB8AC3E}">
        <p14:creationId xmlns:p14="http://schemas.microsoft.com/office/powerpoint/2010/main" val="260543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AC8FF4A-76F9-4328-BA12-A28682F4D529}" type="datetime1">
              <a:rPr lang="ru-RU" smtClean="0"/>
              <a:t>31.07.2020</a:t>
            </a:fld>
            <a:endParaRPr lang="ru-RU"/>
          </a:p>
        </p:txBody>
      </p:sp>
      <p:sp>
        <p:nvSpPr>
          <p:cNvPr id="6" name="Нижний колонтитул 5"/>
          <p:cNvSpPr>
            <a:spLocks noGrp="1"/>
          </p:cNvSpPr>
          <p:nvPr>
            <p:ph type="ftr" sz="quarter" idx="11"/>
          </p:nvPr>
        </p:nvSpPr>
        <p:spPr/>
        <p:txBody>
          <a:bodyPr/>
          <a:lstStyle/>
          <a:p>
            <a:r>
              <a:rPr lang="ru-RU" smtClean="0"/>
              <a:t>КГКУ "Примзакупки"</a:t>
            </a:r>
            <a:endParaRPr lang="ru-RU"/>
          </a:p>
        </p:txBody>
      </p:sp>
      <p:sp>
        <p:nvSpPr>
          <p:cNvPr id="7" name="Номер слайда 6"/>
          <p:cNvSpPr>
            <a:spLocks noGrp="1"/>
          </p:cNvSpPr>
          <p:nvPr>
            <p:ph type="sldNum" sz="quarter" idx="12"/>
          </p:nvPr>
        </p:nvSpPr>
        <p:spPr/>
        <p:txBody>
          <a:bodyPr/>
          <a:lstStyle/>
          <a:p>
            <a:fld id="{2A55D6BF-F9B6-4FF7-9B0E-343696A9C81B}" type="slidenum">
              <a:rPr lang="ru-RU" smtClean="0"/>
              <a:t>‹#›</a:t>
            </a:fld>
            <a:endParaRPr lang="ru-RU"/>
          </a:p>
        </p:txBody>
      </p:sp>
    </p:spTree>
    <p:extLst>
      <p:ext uri="{BB962C8B-B14F-4D97-AF65-F5344CB8AC3E}">
        <p14:creationId xmlns:p14="http://schemas.microsoft.com/office/powerpoint/2010/main" val="1820386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F4A92B7-6898-401A-8EF4-8AAF651B1353}" type="datetime1">
              <a:rPr lang="ru-RU" smtClean="0"/>
              <a:t>31.07.2020</a:t>
            </a:fld>
            <a:endParaRPr lang="ru-RU"/>
          </a:p>
        </p:txBody>
      </p:sp>
      <p:sp>
        <p:nvSpPr>
          <p:cNvPr id="8" name="Нижний колонтитул 7"/>
          <p:cNvSpPr>
            <a:spLocks noGrp="1"/>
          </p:cNvSpPr>
          <p:nvPr>
            <p:ph type="ftr" sz="quarter" idx="11"/>
          </p:nvPr>
        </p:nvSpPr>
        <p:spPr/>
        <p:txBody>
          <a:bodyPr/>
          <a:lstStyle/>
          <a:p>
            <a:r>
              <a:rPr lang="ru-RU" smtClean="0"/>
              <a:t>КГКУ "Примзакупки"</a:t>
            </a:r>
            <a:endParaRPr lang="ru-RU"/>
          </a:p>
        </p:txBody>
      </p:sp>
      <p:sp>
        <p:nvSpPr>
          <p:cNvPr id="9" name="Номер слайда 8"/>
          <p:cNvSpPr>
            <a:spLocks noGrp="1"/>
          </p:cNvSpPr>
          <p:nvPr>
            <p:ph type="sldNum" sz="quarter" idx="12"/>
          </p:nvPr>
        </p:nvSpPr>
        <p:spPr/>
        <p:txBody>
          <a:bodyPr/>
          <a:lstStyle/>
          <a:p>
            <a:fld id="{2A55D6BF-F9B6-4FF7-9B0E-343696A9C81B}" type="slidenum">
              <a:rPr lang="ru-RU" smtClean="0"/>
              <a:t>‹#›</a:t>
            </a:fld>
            <a:endParaRPr lang="ru-RU"/>
          </a:p>
        </p:txBody>
      </p:sp>
    </p:spTree>
    <p:extLst>
      <p:ext uri="{BB962C8B-B14F-4D97-AF65-F5344CB8AC3E}">
        <p14:creationId xmlns:p14="http://schemas.microsoft.com/office/powerpoint/2010/main" val="3261423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3D56D2E-DD36-45DD-A14B-BEFBDA1A1D03}" type="datetime1">
              <a:rPr lang="ru-RU" smtClean="0"/>
              <a:t>31.07.2020</a:t>
            </a:fld>
            <a:endParaRPr lang="ru-RU"/>
          </a:p>
        </p:txBody>
      </p:sp>
      <p:sp>
        <p:nvSpPr>
          <p:cNvPr id="4" name="Нижний колонтитул 3"/>
          <p:cNvSpPr>
            <a:spLocks noGrp="1"/>
          </p:cNvSpPr>
          <p:nvPr>
            <p:ph type="ftr" sz="quarter" idx="11"/>
          </p:nvPr>
        </p:nvSpPr>
        <p:spPr/>
        <p:txBody>
          <a:bodyPr/>
          <a:lstStyle/>
          <a:p>
            <a:r>
              <a:rPr lang="ru-RU" smtClean="0"/>
              <a:t>КГКУ "Примзакупки"</a:t>
            </a:r>
            <a:endParaRPr lang="ru-RU"/>
          </a:p>
        </p:txBody>
      </p:sp>
      <p:sp>
        <p:nvSpPr>
          <p:cNvPr id="5" name="Номер слайда 4"/>
          <p:cNvSpPr>
            <a:spLocks noGrp="1"/>
          </p:cNvSpPr>
          <p:nvPr>
            <p:ph type="sldNum" sz="quarter" idx="12"/>
          </p:nvPr>
        </p:nvSpPr>
        <p:spPr/>
        <p:txBody>
          <a:bodyPr/>
          <a:lstStyle/>
          <a:p>
            <a:fld id="{2A55D6BF-F9B6-4FF7-9B0E-343696A9C81B}" type="slidenum">
              <a:rPr lang="ru-RU" smtClean="0"/>
              <a:t>‹#›</a:t>
            </a:fld>
            <a:endParaRPr lang="ru-RU"/>
          </a:p>
        </p:txBody>
      </p:sp>
    </p:spTree>
    <p:extLst>
      <p:ext uri="{BB962C8B-B14F-4D97-AF65-F5344CB8AC3E}">
        <p14:creationId xmlns:p14="http://schemas.microsoft.com/office/powerpoint/2010/main" val="4184362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3073A3B-6C91-4C50-BC3C-49EE58D2605A}" type="datetime1">
              <a:rPr lang="ru-RU" smtClean="0"/>
              <a:t>31.07.2020</a:t>
            </a:fld>
            <a:endParaRPr lang="ru-RU"/>
          </a:p>
        </p:txBody>
      </p:sp>
      <p:sp>
        <p:nvSpPr>
          <p:cNvPr id="3" name="Нижний колонтитул 2"/>
          <p:cNvSpPr>
            <a:spLocks noGrp="1"/>
          </p:cNvSpPr>
          <p:nvPr>
            <p:ph type="ftr" sz="quarter" idx="11"/>
          </p:nvPr>
        </p:nvSpPr>
        <p:spPr/>
        <p:txBody>
          <a:bodyPr/>
          <a:lstStyle/>
          <a:p>
            <a:r>
              <a:rPr lang="ru-RU" smtClean="0"/>
              <a:t>КГКУ "Примзакупки"</a:t>
            </a:r>
            <a:endParaRPr lang="ru-RU"/>
          </a:p>
        </p:txBody>
      </p:sp>
      <p:sp>
        <p:nvSpPr>
          <p:cNvPr id="4" name="Номер слайда 3"/>
          <p:cNvSpPr>
            <a:spLocks noGrp="1"/>
          </p:cNvSpPr>
          <p:nvPr>
            <p:ph type="sldNum" sz="quarter" idx="12"/>
          </p:nvPr>
        </p:nvSpPr>
        <p:spPr/>
        <p:txBody>
          <a:bodyPr/>
          <a:lstStyle/>
          <a:p>
            <a:fld id="{2A55D6BF-F9B6-4FF7-9B0E-343696A9C81B}" type="slidenum">
              <a:rPr lang="ru-RU" smtClean="0"/>
              <a:t>‹#›</a:t>
            </a:fld>
            <a:endParaRPr lang="ru-RU"/>
          </a:p>
        </p:txBody>
      </p:sp>
    </p:spTree>
    <p:extLst>
      <p:ext uri="{BB962C8B-B14F-4D97-AF65-F5344CB8AC3E}">
        <p14:creationId xmlns:p14="http://schemas.microsoft.com/office/powerpoint/2010/main" val="937574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00172FD-8E1E-482E-9007-35EA42485229}" type="datetime1">
              <a:rPr lang="ru-RU" smtClean="0"/>
              <a:t>31.07.2020</a:t>
            </a:fld>
            <a:endParaRPr lang="ru-RU"/>
          </a:p>
        </p:txBody>
      </p:sp>
      <p:sp>
        <p:nvSpPr>
          <p:cNvPr id="6" name="Нижний колонтитул 5"/>
          <p:cNvSpPr>
            <a:spLocks noGrp="1"/>
          </p:cNvSpPr>
          <p:nvPr>
            <p:ph type="ftr" sz="quarter" idx="11"/>
          </p:nvPr>
        </p:nvSpPr>
        <p:spPr/>
        <p:txBody>
          <a:bodyPr/>
          <a:lstStyle/>
          <a:p>
            <a:r>
              <a:rPr lang="ru-RU" smtClean="0"/>
              <a:t>КГКУ "Примзакупки"</a:t>
            </a:r>
            <a:endParaRPr lang="ru-RU"/>
          </a:p>
        </p:txBody>
      </p:sp>
      <p:sp>
        <p:nvSpPr>
          <p:cNvPr id="7" name="Номер слайда 6"/>
          <p:cNvSpPr>
            <a:spLocks noGrp="1"/>
          </p:cNvSpPr>
          <p:nvPr>
            <p:ph type="sldNum" sz="quarter" idx="12"/>
          </p:nvPr>
        </p:nvSpPr>
        <p:spPr/>
        <p:txBody>
          <a:bodyPr/>
          <a:lstStyle/>
          <a:p>
            <a:fld id="{2A55D6BF-F9B6-4FF7-9B0E-343696A9C81B}" type="slidenum">
              <a:rPr lang="ru-RU" smtClean="0"/>
              <a:t>‹#›</a:t>
            </a:fld>
            <a:endParaRPr lang="ru-RU"/>
          </a:p>
        </p:txBody>
      </p:sp>
    </p:spTree>
    <p:extLst>
      <p:ext uri="{BB962C8B-B14F-4D97-AF65-F5344CB8AC3E}">
        <p14:creationId xmlns:p14="http://schemas.microsoft.com/office/powerpoint/2010/main" val="26616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D03F1ED-1C4E-4C7C-AC0B-3DBDB8C01AE2}" type="datetime1">
              <a:rPr lang="ru-RU" smtClean="0"/>
              <a:t>31.07.2020</a:t>
            </a:fld>
            <a:endParaRPr lang="ru-RU"/>
          </a:p>
        </p:txBody>
      </p:sp>
      <p:sp>
        <p:nvSpPr>
          <p:cNvPr id="6" name="Нижний колонтитул 5"/>
          <p:cNvSpPr>
            <a:spLocks noGrp="1"/>
          </p:cNvSpPr>
          <p:nvPr>
            <p:ph type="ftr" sz="quarter" idx="11"/>
          </p:nvPr>
        </p:nvSpPr>
        <p:spPr/>
        <p:txBody>
          <a:bodyPr/>
          <a:lstStyle/>
          <a:p>
            <a:r>
              <a:rPr lang="ru-RU" smtClean="0"/>
              <a:t>КГКУ "Примзакупки"</a:t>
            </a:r>
            <a:endParaRPr lang="ru-RU"/>
          </a:p>
        </p:txBody>
      </p:sp>
      <p:sp>
        <p:nvSpPr>
          <p:cNvPr id="7" name="Номер слайда 6"/>
          <p:cNvSpPr>
            <a:spLocks noGrp="1"/>
          </p:cNvSpPr>
          <p:nvPr>
            <p:ph type="sldNum" sz="quarter" idx="12"/>
          </p:nvPr>
        </p:nvSpPr>
        <p:spPr/>
        <p:txBody>
          <a:bodyPr/>
          <a:lstStyle/>
          <a:p>
            <a:fld id="{2A55D6BF-F9B6-4FF7-9B0E-343696A9C81B}" type="slidenum">
              <a:rPr lang="ru-RU" smtClean="0"/>
              <a:t>‹#›</a:t>
            </a:fld>
            <a:endParaRPr lang="ru-RU"/>
          </a:p>
        </p:txBody>
      </p:sp>
    </p:spTree>
    <p:extLst>
      <p:ext uri="{BB962C8B-B14F-4D97-AF65-F5344CB8AC3E}">
        <p14:creationId xmlns:p14="http://schemas.microsoft.com/office/powerpoint/2010/main" val="1801114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4DD5C7-FDC0-4565-BB2E-96E4F9A69885}" type="datetime1">
              <a:rPr lang="ru-RU" smtClean="0"/>
              <a:t>31.07.2020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smtClean="0"/>
              <a:t>КГКУ "Примзакупки"</a:t>
            </a: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55D6BF-F9B6-4FF7-9B0E-343696A9C81B}" type="slidenum">
              <a:rPr lang="ru-RU" smtClean="0"/>
              <a:t>‹#›</a:t>
            </a:fld>
            <a:endParaRPr lang="ru-RU"/>
          </a:p>
        </p:txBody>
      </p:sp>
    </p:spTree>
    <p:extLst>
      <p:ext uri="{BB962C8B-B14F-4D97-AF65-F5344CB8AC3E}">
        <p14:creationId xmlns:p14="http://schemas.microsoft.com/office/powerpoint/2010/main" val="157529220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2612E"/>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61565" y="268941"/>
            <a:ext cx="9136079" cy="3241022"/>
          </a:xfrm>
        </p:spPr>
        <p:txBody>
          <a:bodyPr>
            <a:normAutofit/>
          </a:bodyPr>
          <a:lstStyle/>
          <a:p>
            <a:r>
              <a:rPr lang="ru-RU" sz="5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Инструкция для поставщиков по работе с порталом</a:t>
            </a:r>
            <a:endParaRPr lang="ru-RU" sz="5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7588" y="4068099"/>
            <a:ext cx="3651890" cy="2112022"/>
          </a:xfrm>
          <a:prstGeom prst="rect">
            <a:avLst/>
          </a:prstGeom>
        </p:spPr>
      </p:pic>
      <p:sp>
        <p:nvSpPr>
          <p:cNvPr id="3" name="Нижний колонтитул 2"/>
          <p:cNvSpPr>
            <a:spLocks noGrp="1"/>
          </p:cNvSpPr>
          <p:nvPr>
            <p:ph type="ftr" sz="quarter" idx="11"/>
          </p:nvPr>
        </p:nvSpPr>
        <p:spPr/>
        <p:txBody>
          <a:bodyPr/>
          <a:lstStyle/>
          <a:p>
            <a:r>
              <a:rPr lang="ru-RU" smtClean="0"/>
              <a:t>КГКУ "Примзакупки"</a:t>
            </a:r>
            <a:endParaRPr lang="ru-RU"/>
          </a:p>
        </p:txBody>
      </p:sp>
    </p:spTree>
    <p:extLst>
      <p:ext uri="{BB962C8B-B14F-4D97-AF65-F5344CB8AC3E}">
        <p14:creationId xmlns:p14="http://schemas.microsoft.com/office/powerpoint/2010/main" val="3612877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Grp="1" noChangeAspect="1"/>
          </p:cNvPicPr>
          <p:nvPr>
            <p:ph type="pic" idx="1"/>
          </p:nvPr>
        </p:nvPicPr>
        <p:blipFill>
          <a:blip r:embed="rId2">
            <a:extLst>
              <a:ext uri="{28A0092B-C50C-407E-A947-70E740481C1C}">
                <a14:useLocalDpi xmlns:a14="http://schemas.microsoft.com/office/drawing/2010/main" val="0"/>
              </a:ext>
            </a:extLst>
          </a:blip>
          <a:srcRect l="1228" r="1228"/>
          <a:stretch>
            <a:fillRect/>
          </a:stretch>
        </p:blipFill>
        <p:spPr>
          <a:xfrm>
            <a:off x="7516906" y="1411941"/>
            <a:ext cx="4316718" cy="3065929"/>
          </a:xfrm>
        </p:spPr>
      </p:pic>
      <p:sp>
        <p:nvSpPr>
          <p:cNvPr id="4" name="Текст 3"/>
          <p:cNvSpPr>
            <a:spLocks noGrp="1"/>
          </p:cNvSpPr>
          <p:nvPr>
            <p:ph type="body" sz="half" idx="2"/>
          </p:nvPr>
        </p:nvSpPr>
        <p:spPr>
          <a:xfrm>
            <a:off x="416859" y="551329"/>
            <a:ext cx="7100047" cy="5540189"/>
          </a:xfrm>
        </p:spPr>
        <p:txBody>
          <a:bodyPr>
            <a:noAutofit/>
          </a:bodyPr>
          <a:lstStyle/>
          <a:p>
            <a:pPr algn="just"/>
            <a:r>
              <a:rPr lang="ru-RU" sz="2000" dirty="0" smtClean="0"/>
              <a:t>10) После </a:t>
            </a:r>
            <a:r>
              <a:rPr lang="ru-RU" sz="2000" dirty="0"/>
              <a:t>обработки заявки и ее утверждения на почту придет сообщение о том, что заявка принята и в течение получаса будут предоставлены необходимые полномочия на портале. По истечении этого времени необходимо заново авторизоваться. </a:t>
            </a:r>
            <a:endParaRPr lang="en-US" sz="2000" dirty="0" smtClean="0"/>
          </a:p>
          <a:p>
            <a:pPr algn="just"/>
            <a:r>
              <a:rPr lang="ru-RU" sz="2000" b="1" dirty="0">
                <a:solidFill>
                  <a:srgbClr val="FF0000"/>
                </a:solidFill>
              </a:rPr>
              <a:t>Регистрация в качестве физического лица </a:t>
            </a:r>
            <a:endParaRPr lang="en-US" sz="2000" b="1" dirty="0" smtClean="0">
              <a:solidFill>
                <a:srgbClr val="FF0000"/>
              </a:solidFill>
            </a:endParaRPr>
          </a:p>
          <a:p>
            <a:pPr marL="342900" indent="-342900" algn="just">
              <a:buAutoNum type="arabicParenR"/>
            </a:pPr>
            <a:r>
              <a:rPr lang="ru-RU" sz="2000" dirty="0" smtClean="0"/>
              <a:t>Регистрация </a:t>
            </a:r>
            <a:r>
              <a:rPr lang="ru-RU" sz="2000" dirty="0"/>
              <a:t>пользователя в качестве физического лица на Портале поставщиков осуществляется аналогично регистрации качестве организации до момента смены </a:t>
            </a:r>
            <a:r>
              <a:rPr lang="ru-RU" sz="2000" dirty="0" smtClean="0"/>
              <a:t>пароля;</a:t>
            </a:r>
          </a:p>
          <a:p>
            <a:pPr marL="342900" indent="-342900" algn="just">
              <a:buAutoNum type="arabicParenR"/>
            </a:pPr>
            <a:r>
              <a:rPr lang="ru-RU" sz="2000" dirty="0"/>
              <a:t> После смены пароля необходимо перейти в личный кабинет и заполнить профиль </a:t>
            </a:r>
            <a:r>
              <a:rPr lang="ru-RU" sz="2000" dirty="0" smtClean="0"/>
              <a:t>пользователя;</a:t>
            </a:r>
          </a:p>
          <a:p>
            <a:pPr marL="342900" indent="-342900" algn="just">
              <a:buAutoNum type="arabicParenR"/>
            </a:pPr>
            <a:r>
              <a:rPr lang="ru-RU" sz="2000" dirty="0"/>
              <a:t> Внесенные данные в профиль пользователя необходимо сохранить, нажав на кнопку </a:t>
            </a:r>
            <a:r>
              <a:rPr lang="ru-RU" sz="2000" b="1" u="sng" dirty="0" smtClean="0">
                <a:solidFill>
                  <a:srgbClr val="FF0000"/>
                </a:solidFill>
              </a:rPr>
              <a:t>сохранить</a:t>
            </a:r>
            <a:r>
              <a:rPr lang="ru-RU" sz="2000" dirty="0" smtClean="0"/>
              <a:t>, </a:t>
            </a:r>
            <a:r>
              <a:rPr lang="ru-RU" sz="2000" dirty="0"/>
              <a:t>после чего появится уведомление об успешном сохранении </a:t>
            </a:r>
            <a:r>
              <a:rPr lang="ru-RU" sz="2000" dirty="0" smtClean="0"/>
              <a:t>данных. </a:t>
            </a:r>
            <a:endParaRPr lang="ru-RU" sz="2000" dirty="0"/>
          </a:p>
          <a:p>
            <a:pPr algn="just"/>
            <a:r>
              <a:rPr lang="ru-RU" sz="2400" dirty="0"/>
              <a:t> </a:t>
            </a:r>
          </a:p>
        </p:txBody>
      </p:sp>
      <p:sp>
        <p:nvSpPr>
          <p:cNvPr id="2" name="Нижний колонтитул 1"/>
          <p:cNvSpPr>
            <a:spLocks noGrp="1"/>
          </p:cNvSpPr>
          <p:nvPr>
            <p:ph type="ftr" sz="quarter" idx="11"/>
          </p:nvPr>
        </p:nvSpPr>
        <p:spPr/>
        <p:txBody>
          <a:bodyPr/>
          <a:lstStyle/>
          <a:p>
            <a:r>
              <a:rPr lang="ru-RU" smtClean="0"/>
              <a:t>КГКУ "Примзакупки"</a:t>
            </a:r>
            <a:endParaRPr lang="ru-RU"/>
          </a:p>
        </p:txBody>
      </p:sp>
    </p:spTree>
    <p:extLst>
      <p:ext uri="{BB962C8B-B14F-4D97-AF65-F5344CB8AC3E}">
        <p14:creationId xmlns:p14="http://schemas.microsoft.com/office/powerpoint/2010/main" val="1582514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Grp="1" noChangeAspect="1"/>
          </p:cNvPicPr>
          <p:nvPr>
            <p:ph type="pic" idx="1"/>
          </p:nvPr>
        </p:nvPicPr>
        <p:blipFill>
          <a:blip r:embed="rId2">
            <a:extLst>
              <a:ext uri="{28A0092B-C50C-407E-A947-70E740481C1C}">
                <a14:useLocalDpi xmlns:a14="http://schemas.microsoft.com/office/drawing/2010/main" val="0"/>
              </a:ext>
            </a:extLst>
          </a:blip>
          <a:srcRect t="3459" b="3459"/>
          <a:stretch>
            <a:fillRect/>
          </a:stretch>
        </p:blipFill>
        <p:spPr>
          <a:xfrm>
            <a:off x="6784472" y="389964"/>
            <a:ext cx="5063042" cy="6054463"/>
          </a:xfrm>
        </p:spPr>
      </p:pic>
      <p:sp>
        <p:nvSpPr>
          <p:cNvPr id="4" name="Текст 3"/>
          <p:cNvSpPr>
            <a:spLocks noGrp="1"/>
          </p:cNvSpPr>
          <p:nvPr>
            <p:ph type="body" sz="half" idx="2"/>
          </p:nvPr>
        </p:nvSpPr>
        <p:spPr>
          <a:xfrm>
            <a:off x="403412" y="605118"/>
            <a:ext cx="5862917" cy="5459506"/>
          </a:xfrm>
        </p:spPr>
        <p:txBody>
          <a:bodyPr/>
          <a:lstStyle/>
          <a:p>
            <a:pPr algn="just"/>
            <a:r>
              <a:rPr lang="ru-RU" sz="1800" dirty="0"/>
              <a:t>На портале поставщиков имеется два вида справочников: «Реестр товаров» и «Реестр предложений (оферт)».  - «Реестр (каталог) товаров» содержит в себе товары, работы и услуги (СТЕ). В СТЕ указывается описание, характеристики и изображение товара, а также перечень ценовых предложений (оферт) поставщиков по данному СТЕ.  - «Реестр предложений (оферт)» содержит в себе перечень ценовых предложений по товару. Предложение включает в себя данные по поставщику, подавшему оферту, предложенные поставщиком цену и срок поставки товара, а также связь с СТЕ из реестра товаров, по которое подано данное предложение. </a:t>
            </a:r>
            <a:endParaRPr lang="en-US" sz="1800" dirty="0" smtClean="0"/>
          </a:p>
          <a:p>
            <a:pPr algn="just"/>
            <a:r>
              <a:rPr lang="ru-RU" sz="1800" b="1" dirty="0" smtClean="0">
                <a:solidFill>
                  <a:srgbClr val="FF0000"/>
                </a:solidFill>
                <a:effectLst>
                  <a:outerShdw blurRad="38100" dist="38100" dir="2700000" algn="tl">
                    <a:srgbClr val="000000">
                      <a:alpha val="43137"/>
                    </a:srgbClr>
                  </a:outerShdw>
                </a:effectLst>
              </a:rPr>
              <a:t>Каталог </a:t>
            </a:r>
            <a:r>
              <a:rPr lang="ru-RU" sz="1800" b="1" dirty="0">
                <a:solidFill>
                  <a:srgbClr val="FF0000"/>
                </a:solidFill>
                <a:effectLst>
                  <a:outerShdw blurRad="38100" dist="38100" dir="2700000" algn="tl">
                    <a:srgbClr val="000000">
                      <a:alpha val="43137"/>
                    </a:srgbClr>
                  </a:outerShdw>
                </a:effectLst>
              </a:rPr>
              <a:t>товаров (СТЕ) </a:t>
            </a:r>
            <a:endParaRPr lang="en-US" sz="1800" b="1" dirty="0" smtClean="0">
              <a:solidFill>
                <a:srgbClr val="FF0000"/>
              </a:solidFill>
              <a:effectLst>
                <a:outerShdw blurRad="38100" dist="38100" dir="2700000" algn="tl">
                  <a:srgbClr val="000000">
                    <a:alpha val="43137"/>
                  </a:srgbClr>
                </a:outerShdw>
              </a:effectLst>
            </a:endParaRPr>
          </a:p>
          <a:p>
            <a:pPr algn="just"/>
            <a:r>
              <a:rPr lang="ru-RU" sz="1800" dirty="0"/>
              <a:t>Каталог товаров состоит из перечня категорий, перечня популярных категорий закупок, популярных товаров, актуальных предложений и поля поиска товаров и </a:t>
            </a:r>
            <a:r>
              <a:rPr lang="ru-RU" sz="1800" dirty="0" smtClean="0"/>
              <a:t>услуг. </a:t>
            </a:r>
            <a:r>
              <a:rPr lang="ru-RU" sz="1800" dirty="0"/>
              <a:t>При нажатии на одну из категорий или поиске товаров, портал перенесет пользователя на страницу поиска продукции с фильтром по данной категории или наименованию товара соответственно </a:t>
            </a:r>
            <a:endParaRPr lang="en-US" sz="1800" dirty="0" smtClean="0"/>
          </a:p>
          <a:p>
            <a:pPr algn="just"/>
            <a:endParaRPr lang="ru-RU" dirty="0"/>
          </a:p>
        </p:txBody>
      </p:sp>
      <p:sp>
        <p:nvSpPr>
          <p:cNvPr id="7" name="Стрелка вправо 6"/>
          <p:cNvSpPr/>
          <p:nvPr/>
        </p:nvSpPr>
        <p:spPr>
          <a:xfrm>
            <a:off x="4491318" y="5634318"/>
            <a:ext cx="1775011" cy="72942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0000"/>
              </a:solidFill>
            </a:endParaRPr>
          </a:p>
        </p:txBody>
      </p:sp>
      <p:sp>
        <p:nvSpPr>
          <p:cNvPr id="2" name="Нижний колонтитул 1"/>
          <p:cNvSpPr>
            <a:spLocks noGrp="1"/>
          </p:cNvSpPr>
          <p:nvPr>
            <p:ph type="ftr" sz="quarter" idx="11"/>
          </p:nvPr>
        </p:nvSpPr>
        <p:spPr/>
        <p:txBody>
          <a:bodyPr/>
          <a:lstStyle/>
          <a:p>
            <a:r>
              <a:rPr lang="ru-RU" smtClean="0"/>
              <a:t>КГКУ "Примзакупки"</a:t>
            </a:r>
            <a:endParaRPr lang="ru-RU"/>
          </a:p>
        </p:txBody>
      </p:sp>
    </p:spTree>
    <p:extLst>
      <p:ext uri="{BB962C8B-B14F-4D97-AF65-F5344CB8AC3E}">
        <p14:creationId xmlns:p14="http://schemas.microsoft.com/office/powerpoint/2010/main" val="1015283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3155" y="3711388"/>
            <a:ext cx="10071029" cy="2958353"/>
          </a:xfrm>
        </p:spPr>
      </p:pic>
      <p:sp>
        <p:nvSpPr>
          <p:cNvPr id="4" name="Текст 3"/>
          <p:cNvSpPr>
            <a:spLocks noGrp="1"/>
          </p:cNvSpPr>
          <p:nvPr>
            <p:ph type="body" sz="half" idx="2"/>
          </p:nvPr>
        </p:nvSpPr>
        <p:spPr>
          <a:xfrm>
            <a:off x="753035" y="551330"/>
            <a:ext cx="10676965" cy="3160058"/>
          </a:xfrm>
        </p:spPr>
        <p:txBody>
          <a:bodyPr>
            <a:normAutofit fontScale="92500" lnSpcReduction="20000"/>
          </a:bodyPr>
          <a:lstStyle/>
          <a:p>
            <a:pPr algn="just"/>
            <a:r>
              <a:rPr lang="ru-RU" sz="1800" dirty="0"/>
              <a:t>Просмотреть все закупки портала поставщиков можно с помощью </a:t>
            </a:r>
            <a:r>
              <a:rPr lang="ru-RU" sz="1800" b="1" u="sng" dirty="0" smtClean="0">
                <a:solidFill>
                  <a:srgbClr val="FF0000"/>
                </a:solidFill>
                <a:effectLst>
                  <a:outerShdw blurRad="38100" dist="38100" dir="2700000" algn="tl">
                    <a:srgbClr val="000000">
                      <a:alpha val="43137"/>
                    </a:srgbClr>
                  </a:outerShdw>
                </a:effectLst>
              </a:rPr>
              <a:t>Единого Реестра Закупок</a:t>
            </a:r>
            <a:r>
              <a:rPr lang="ru-RU" sz="1800" dirty="0" smtClean="0"/>
              <a:t>, </a:t>
            </a:r>
            <a:r>
              <a:rPr lang="ru-RU" sz="1800" dirty="0"/>
              <a:t>перейдя по соответствующей ссылке в главном меню </a:t>
            </a:r>
            <a:r>
              <a:rPr lang="ru-RU" sz="1800" dirty="0" smtClean="0"/>
              <a:t>системы</a:t>
            </a:r>
            <a:r>
              <a:rPr lang="en-US" sz="1800" dirty="0"/>
              <a:t>.</a:t>
            </a:r>
            <a:endParaRPr lang="en-US" sz="1800" dirty="0" smtClean="0"/>
          </a:p>
          <a:p>
            <a:pPr algn="just"/>
            <a:r>
              <a:rPr lang="ru-RU" sz="1800" dirty="0"/>
              <a:t>Единый реестр закупок разделен на 6 </a:t>
            </a:r>
            <a:r>
              <a:rPr lang="ru-RU" sz="1800" dirty="0" smtClean="0"/>
              <a:t>вкладок</a:t>
            </a:r>
            <a:r>
              <a:rPr lang="en-US" sz="1800" dirty="0" smtClean="0"/>
              <a:t>: </a:t>
            </a:r>
          </a:p>
          <a:p>
            <a:pPr algn="just"/>
            <a:r>
              <a:rPr lang="ru-RU" sz="1800" dirty="0" smtClean="0"/>
              <a:t>Все </a:t>
            </a:r>
            <a:r>
              <a:rPr lang="ru-RU" sz="1800" dirty="0"/>
              <a:t>закупки. На данной вкладке отображаются все закупки на портале поставщиков; </a:t>
            </a:r>
            <a:endParaRPr lang="en-US" sz="1800" dirty="0" smtClean="0"/>
          </a:p>
          <a:p>
            <a:pPr algn="just"/>
            <a:r>
              <a:rPr lang="ru-RU" sz="1800" dirty="0" smtClean="0"/>
              <a:t>Я </a:t>
            </a:r>
            <a:r>
              <a:rPr lang="ru-RU" sz="1800" dirty="0"/>
              <a:t>участвую. На вкладке отображаются закупки всех типов, в которых участвует авторизованный поставщик</a:t>
            </a:r>
            <a:r>
              <a:rPr lang="ru-RU" sz="1800" dirty="0" smtClean="0"/>
              <a:t>;</a:t>
            </a:r>
            <a:endParaRPr lang="en-US" sz="1800" dirty="0" smtClean="0"/>
          </a:p>
          <a:p>
            <a:pPr algn="just"/>
            <a:r>
              <a:rPr lang="ru-RU" sz="1800" dirty="0" smtClean="0"/>
              <a:t> Котировочные </a:t>
            </a:r>
            <a:r>
              <a:rPr lang="ru-RU" sz="1800" dirty="0"/>
              <a:t>сессии. На вкладке отображаются все закупки типа «Котировочные сессии» на портале </a:t>
            </a:r>
            <a:r>
              <a:rPr lang="en-US" sz="1800" dirty="0" smtClean="0"/>
              <a:t>     </a:t>
            </a:r>
            <a:r>
              <a:rPr lang="ru-RU" sz="1800" dirty="0"/>
              <a:t>п</a:t>
            </a:r>
            <a:r>
              <a:rPr lang="ru-RU" sz="1800" dirty="0" smtClean="0"/>
              <a:t>оставщиков</a:t>
            </a:r>
            <a:r>
              <a:rPr lang="ru-RU" sz="1800" dirty="0"/>
              <a:t>; </a:t>
            </a:r>
            <a:endParaRPr lang="en-US" sz="1800" dirty="0" smtClean="0"/>
          </a:p>
          <a:p>
            <a:pPr algn="just"/>
            <a:r>
              <a:rPr lang="ru-RU" sz="1800" dirty="0" smtClean="0"/>
              <a:t>Закупки </a:t>
            </a:r>
            <a:r>
              <a:rPr lang="ru-RU" sz="1800" dirty="0"/>
              <a:t>по потребностям. На вкладке отображаются все закупки по потребностям на портале поставщиков; </a:t>
            </a:r>
            <a:endParaRPr lang="en-US" sz="1800" dirty="0" smtClean="0"/>
          </a:p>
          <a:p>
            <a:pPr algn="just"/>
            <a:r>
              <a:rPr lang="ru-RU" sz="1800" dirty="0" smtClean="0"/>
              <a:t>Закупки </a:t>
            </a:r>
            <a:r>
              <a:rPr lang="ru-RU" sz="1800" dirty="0"/>
              <a:t>44-ФЗ и 223-ФЗ. На вкладке отображаются все закупки из системы ЕИС; </a:t>
            </a:r>
            <a:endParaRPr lang="en-US" sz="1800" dirty="0" smtClean="0"/>
          </a:p>
          <a:p>
            <a:pPr algn="just"/>
            <a:r>
              <a:rPr lang="ru-RU" sz="1800" dirty="0" smtClean="0"/>
              <a:t>В2В-закупки</a:t>
            </a:r>
            <a:r>
              <a:rPr lang="ru-RU" sz="1800" dirty="0"/>
              <a:t>. На вкладке отображаются все закупки по потребностям на портале поставщиков с предустановленным фильтром «В2В заказчики». </a:t>
            </a:r>
          </a:p>
        </p:txBody>
      </p:sp>
      <p:sp>
        <p:nvSpPr>
          <p:cNvPr id="6" name="Стрелка вправо 5"/>
          <p:cNvSpPr/>
          <p:nvPr/>
        </p:nvSpPr>
        <p:spPr>
          <a:xfrm>
            <a:off x="514116" y="1707777"/>
            <a:ext cx="284785" cy="94129"/>
          </a:xfrm>
          <a:prstGeom prst="rightArrow">
            <a:avLst>
              <a:gd name="adj1" fmla="val 16703"/>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право 6"/>
          <p:cNvSpPr/>
          <p:nvPr/>
        </p:nvSpPr>
        <p:spPr>
          <a:xfrm>
            <a:off x="530203" y="1983442"/>
            <a:ext cx="268697" cy="127745"/>
          </a:xfrm>
          <a:prstGeom prst="rightArrow">
            <a:avLst>
              <a:gd name="adj1" fmla="val 16703"/>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право 7"/>
          <p:cNvSpPr/>
          <p:nvPr/>
        </p:nvSpPr>
        <p:spPr>
          <a:xfrm>
            <a:off x="500425" y="2549898"/>
            <a:ext cx="252610" cy="100851"/>
          </a:xfrm>
          <a:prstGeom prst="rightArrow">
            <a:avLst>
              <a:gd name="adj1" fmla="val 16703"/>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право 8"/>
          <p:cNvSpPr/>
          <p:nvPr/>
        </p:nvSpPr>
        <p:spPr>
          <a:xfrm>
            <a:off x="500425" y="2811274"/>
            <a:ext cx="282389" cy="95809"/>
          </a:xfrm>
          <a:prstGeom prst="rightArrow">
            <a:avLst>
              <a:gd name="adj1" fmla="val 16703"/>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право 9"/>
          <p:cNvSpPr/>
          <p:nvPr/>
        </p:nvSpPr>
        <p:spPr>
          <a:xfrm>
            <a:off x="500425" y="3089461"/>
            <a:ext cx="252609" cy="110939"/>
          </a:xfrm>
          <a:prstGeom prst="rightArrow">
            <a:avLst>
              <a:gd name="adj1" fmla="val 16703"/>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Нижний колонтитул 1"/>
          <p:cNvSpPr>
            <a:spLocks noGrp="1"/>
          </p:cNvSpPr>
          <p:nvPr>
            <p:ph type="ftr" sz="quarter" idx="11"/>
          </p:nvPr>
        </p:nvSpPr>
        <p:spPr/>
        <p:txBody>
          <a:bodyPr/>
          <a:lstStyle/>
          <a:p>
            <a:r>
              <a:rPr lang="ru-RU" smtClean="0"/>
              <a:t>КГКУ "Примзакупки"</a:t>
            </a:r>
            <a:endParaRPr lang="ru-RU"/>
          </a:p>
        </p:txBody>
      </p:sp>
    </p:spTree>
    <p:extLst>
      <p:ext uri="{BB962C8B-B14F-4D97-AF65-F5344CB8AC3E}">
        <p14:creationId xmlns:p14="http://schemas.microsoft.com/office/powerpoint/2010/main" val="478379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0648" y="497541"/>
            <a:ext cx="7463118" cy="618565"/>
          </a:xfrm>
        </p:spPr>
        <p:txBody>
          <a:bodyPr>
            <a:normAutofit/>
          </a:bodyPr>
          <a:lstStyle/>
          <a:p>
            <a:r>
              <a:rPr lang="ru-RU" b="1" dirty="0">
                <a:solidFill>
                  <a:srgbClr val="FF0000"/>
                </a:solidFill>
                <a:effectLst>
                  <a:outerShdw blurRad="38100" dist="38100" dir="2700000" algn="tl">
                    <a:srgbClr val="000000">
                      <a:alpha val="43137"/>
                    </a:srgbClr>
                  </a:outerShdw>
                </a:effectLst>
              </a:rPr>
              <a:t>Котировочные сессии </a:t>
            </a:r>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05918" y="2178424"/>
            <a:ext cx="4911323" cy="2796988"/>
          </a:xfrm>
        </p:spPr>
      </p:pic>
      <p:sp>
        <p:nvSpPr>
          <p:cNvPr id="4" name="Текст 3"/>
          <p:cNvSpPr>
            <a:spLocks noGrp="1"/>
          </p:cNvSpPr>
          <p:nvPr>
            <p:ph type="body" sz="half" idx="2"/>
          </p:nvPr>
        </p:nvSpPr>
        <p:spPr>
          <a:xfrm>
            <a:off x="376519" y="1223682"/>
            <a:ext cx="6629400" cy="5432612"/>
          </a:xfrm>
        </p:spPr>
        <p:txBody>
          <a:bodyPr>
            <a:normAutofit/>
          </a:bodyPr>
          <a:lstStyle/>
          <a:p>
            <a:pPr algn="just"/>
            <a:r>
              <a:rPr lang="ru-RU" dirty="0"/>
              <a:t>Из </a:t>
            </a:r>
            <a:r>
              <a:rPr lang="ru-RU" b="1" u="sng" dirty="0">
                <a:solidFill>
                  <a:srgbClr val="FF0000"/>
                </a:solidFill>
                <a:effectLst>
                  <a:outerShdw blurRad="38100" dist="38100" dir="2700000" algn="tl">
                    <a:srgbClr val="000000">
                      <a:alpha val="43137"/>
                    </a:srgbClr>
                  </a:outerShdw>
                </a:effectLst>
              </a:rPr>
              <a:t>единого реестра закупок </a:t>
            </a:r>
            <a:r>
              <a:rPr lang="ru-RU" dirty="0"/>
              <a:t>можно перейти на страницу котировочной сессии. </a:t>
            </a:r>
            <a:endParaRPr lang="ru-RU" dirty="0" smtClean="0"/>
          </a:p>
          <a:p>
            <a:pPr algn="just"/>
            <a:r>
              <a:rPr lang="ru-RU" b="1" u="sng" dirty="0">
                <a:solidFill>
                  <a:srgbClr val="FF0000"/>
                </a:solidFill>
                <a:effectLst>
                  <a:outerShdw blurRad="38100" dist="38100" dir="2700000" algn="tl">
                    <a:srgbClr val="000000">
                      <a:alpha val="43137"/>
                    </a:srgbClr>
                  </a:outerShdw>
                </a:effectLst>
              </a:rPr>
              <a:t>Котировочная сессия </a:t>
            </a:r>
            <a:r>
              <a:rPr lang="ru-RU" dirty="0"/>
              <a:t>создается и публикуется Заказчиком на Портале поставщиков или через внешнюю систему и может содержать несколько позиций в спецификации. </a:t>
            </a:r>
            <a:r>
              <a:rPr lang="ru-RU" b="1" u="sng" dirty="0">
                <a:solidFill>
                  <a:srgbClr val="FF0000"/>
                </a:solidFill>
                <a:effectLst>
                  <a:outerShdw blurRad="38100" dist="38100" dir="2700000" algn="tl">
                    <a:srgbClr val="000000">
                      <a:alpha val="43137"/>
                    </a:srgbClr>
                  </a:outerShdw>
                </a:effectLst>
              </a:rPr>
              <a:t>Приглашение к участию </a:t>
            </a:r>
            <a:r>
              <a:rPr lang="ru-RU" dirty="0"/>
              <a:t>в котировочной сессии формируется и направляется автоматически всем поставщикам в зависимости от выбранных категорий в настойках уведомлений в разделе «Управление подписками на КС». После публикации котировочная сессия получает статус «Активная» и становится доступной для поставщиков (в открытой части Портала) в едином реестре закупок</a:t>
            </a:r>
            <a:r>
              <a:rPr lang="ru-RU" dirty="0" smtClean="0"/>
              <a:t>.</a:t>
            </a:r>
          </a:p>
          <a:p>
            <a:pPr algn="just"/>
            <a:r>
              <a:rPr lang="ru-RU" b="1" i="1" dirty="0">
                <a:solidFill>
                  <a:srgbClr val="FF0000"/>
                </a:solidFill>
              </a:rPr>
              <a:t> </a:t>
            </a:r>
            <a:r>
              <a:rPr lang="ru-RU" b="1" i="1" dirty="0" smtClean="0">
                <a:solidFill>
                  <a:srgbClr val="FF0000"/>
                </a:solidFill>
                <a:effectLst>
                  <a:outerShdw blurRad="38100" dist="38100" dir="2700000" algn="tl">
                    <a:srgbClr val="000000">
                      <a:alpha val="43137"/>
                    </a:srgbClr>
                  </a:outerShdw>
                </a:effectLst>
              </a:rPr>
              <a:t>Срок </a:t>
            </a:r>
            <a:r>
              <a:rPr lang="ru-RU" b="1" i="1" dirty="0">
                <a:solidFill>
                  <a:srgbClr val="FF0000"/>
                </a:solidFill>
                <a:effectLst>
                  <a:outerShdw blurRad="38100" dist="38100" dir="2700000" algn="tl">
                    <a:srgbClr val="000000">
                      <a:alpha val="43137"/>
                    </a:srgbClr>
                  </a:outerShdw>
                </a:effectLst>
              </a:rPr>
              <a:t>проведения котировочной сессии составляет 24 часа с момента публикации (срок продлевается с учетом выходных/праздничных дней). </a:t>
            </a:r>
            <a:endParaRPr lang="ru-RU" b="1" i="1" dirty="0" smtClean="0">
              <a:solidFill>
                <a:srgbClr val="FF0000"/>
              </a:solidFill>
              <a:effectLst>
                <a:outerShdw blurRad="38100" dist="38100" dir="2700000" algn="tl">
                  <a:srgbClr val="000000">
                    <a:alpha val="43137"/>
                  </a:srgbClr>
                </a:outerShdw>
              </a:effectLst>
            </a:endParaRPr>
          </a:p>
          <a:p>
            <a:pPr algn="just"/>
            <a:r>
              <a:rPr lang="ru-RU" b="1" i="1" dirty="0">
                <a:solidFill>
                  <a:srgbClr val="FF0000"/>
                </a:solidFill>
                <a:effectLst>
                  <a:outerShdw blurRad="38100" dist="38100" dir="2700000" algn="tl">
                    <a:srgbClr val="000000">
                      <a:alpha val="43137"/>
                    </a:srgbClr>
                  </a:outerShdw>
                </a:effectLst>
              </a:rPr>
              <a:t>Шаг котировочной сессии устанавливается  заказчиком при создании котировочной сессии. Минимальное значение шага, которое может быть выбрано заказчиком, составляет 0,50% от начальной цены, максимальное – 5%. </a:t>
            </a:r>
            <a:endParaRPr lang="ru-RU" b="1" i="1" dirty="0" smtClean="0">
              <a:solidFill>
                <a:srgbClr val="FF0000"/>
              </a:solidFill>
              <a:effectLst>
                <a:outerShdw blurRad="38100" dist="38100" dir="2700000" algn="tl">
                  <a:srgbClr val="000000">
                    <a:alpha val="43137"/>
                  </a:srgbClr>
                </a:outerShdw>
              </a:effectLst>
            </a:endParaRPr>
          </a:p>
          <a:p>
            <a:pPr algn="just"/>
            <a:r>
              <a:rPr lang="ru-RU" b="1" i="1" dirty="0">
                <a:solidFill>
                  <a:srgbClr val="FF0000"/>
                </a:solidFill>
                <a:effectLst>
                  <a:outerShdw blurRad="38100" dist="38100" dir="2700000" algn="tl">
                    <a:srgbClr val="000000">
                      <a:alpha val="43137"/>
                    </a:srgbClr>
                  </a:outerShdw>
                </a:effectLst>
              </a:rPr>
              <a:t>Победителем признается участник котировочной сессии, сделавший последнее (наименьшее) предложение по цене до момента окончания срока проведения котировочной </a:t>
            </a:r>
            <a:r>
              <a:rPr lang="ru-RU" b="1" i="1" dirty="0" smtClean="0">
                <a:solidFill>
                  <a:srgbClr val="FF0000"/>
                </a:solidFill>
                <a:effectLst>
                  <a:outerShdw blurRad="38100" dist="38100" dir="2700000" algn="tl">
                    <a:srgbClr val="000000">
                      <a:alpha val="43137"/>
                    </a:srgbClr>
                  </a:outerShdw>
                </a:effectLst>
              </a:rPr>
              <a:t>сессии.</a:t>
            </a:r>
          </a:p>
          <a:p>
            <a:pPr algn="just"/>
            <a:endParaRPr lang="ru-RU" b="1" i="1" dirty="0">
              <a:solidFill>
                <a:srgbClr val="FF0000"/>
              </a:solidFill>
              <a:effectLst>
                <a:outerShdw blurRad="38100" dist="38100" dir="2700000" algn="tl">
                  <a:srgbClr val="000000">
                    <a:alpha val="43137"/>
                  </a:srgbClr>
                </a:outerShdw>
              </a:effectLst>
            </a:endParaRPr>
          </a:p>
        </p:txBody>
      </p:sp>
      <p:sp>
        <p:nvSpPr>
          <p:cNvPr id="3" name="Нижний колонтитул 2"/>
          <p:cNvSpPr>
            <a:spLocks noGrp="1"/>
          </p:cNvSpPr>
          <p:nvPr>
            <p:ph type="ftr" sz="quarter" idx="11"/>
          </p:nvPr>
        </p:nvSpPr>
        <p:spPr/>
        <p:txBody>
          <a:bodyPr/>
          <a:lstStyle/>
          <a:p>
            <a:r>
              <a:rPr lang="ru-RU" smtClean="0"/>
              <a:t>КГКУ "Примзакупки"</a:t>
            </a:r>
            <a:endParaRPr lang="ru-RU"/>
          </a:p>
        </p:txBody>
      </p:sp>
    </p:spTree>
    <p:extLst>
      <p:ext uri="{BB962C8B-B14F-4D97-AF65-F5344CB8AC3E}">
        <p14:creationId xmlns:p14="http://schemas.microsoft.com/office/powerpoint/2010/main" val="510845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73940" y="2030506"/>
            <a:ext cx="4749723" cy="2671719"/>
          </a:xfrm>
        </p:spPr>
      </p:pic>
      <p:sp>
        <p:nvSpPr>
          <p:cNvPr id="4" name="Текст 3"/>
          <p:cNvSpPr>
            <a:spLocks noGrp="1"/>
          </p:cNvSpPr>
          <p:nvPr>
            <p:ph type="body" sz="half" idx="2"/>
          </p:nvPr>
        </p:nvSpPr>
        <p:spPr>
          <a:xfrm>
            <a:off x="551330" y="645459"/>
            <a:ext cx="6212542" cy="5822576"/>
          </a:xfrm>
        </p:spPr>
        <p:txBody>
          <a:bodyPr>
            <a:normAutofit lnSpcReduction="10000"/>
          </a:bodyPr>
          <a:lstStyle/>
          <a:p>
            <a:pPr algn="just"/>
            <a:r>
              <a:rPr lang="ru-RU" b="1" i="1" dirty="0"/>
              <a:t>Во время проведения котировочной сессии обеспечено информирование поставщика (в разделе «Сообщения» и по электронной почте), если сделана ставка, перебивающая его ставку. Уведомление содержит прямую ссылку на соответствующую котировочную сессию и информирование о факте новой ставки. </a:t>
            </a:r>
            <a:endParaRPr lang="ru-RU" b="1" i="1" dirty="0" smtClean="0"/>
          </a:p>
          <a:p>
            <a:pPr algn="just"/>
            <a:r>
              <a:rPr lang="ru-RU" b="1" i="1" u="sng" dirty="0">
                <a:solidFill>
                  <a:srgbClr val="FF0000"/>
                </a:solidFill>
                <a:effectLst>
                  <a:outerShdw blurRad="38100" dist="38100" dir="2700000" algn="tl">
                    <a:srgbClr val="000000">
                      <a:alpha val="43137"/>
                    </a:srgbClr>
                  </a:outerShdw>
                </a:effectLst>
              </a:rPr>
              <a:t>Если поставщик не успел в указанные сроки опубликовать оферты, статус победителя и возможность подписания и размещения оферты переходят к участнику, сделавшему предпоследнее предложение о цене. Если ни один из </a:t>
            </a:r>
            <a:r>
              <a:rPr lang="ru-RU" b="1" i="1" u="sng" dirty="0" err="1">
                <a:solidFill>
                  <a:srgbClr val="FF0000"/>
                </a:solidFill>
                <a:effectLst>
                  <a:outerShdw blurRad="38100" dist="38100" dir="2700000" algn="tl">
                    <a:srgbClr val="000000">
                      <a:alpha val="43137"/>
                    </a:srgbClr>
                  </a:outerShdw>
                </a:effectLst>
              </a:rPr>
              <a:t>поставщиковпобедителей</a:t>
            </a:r>
            <a:r>
              <a:rPr lang="ru-RU" b="1" i="1" u="sng" dirty="0">
                <a:solidFill>
                  <a:srgbClr val="FF0000"/>
                </a:solidFill>
                <a:effectLst>
                  <a:outerShdw blurRad="38100" dist="38100" dir="2700000" algn="tl">
                    <a:srgbClr val="000000">
                      <a:alpha val="43137"/>
                    </a:srgbClr>
                  </a:outerShdw>
                </a:effectLst>
              </a:rPr>
              <a:t> котировочной сессии не опубликовал оферты в отведенное для этого время, статус котировочной сессии «Проведена» </a:t>
            </a:r>
            <a:r>
              <a:rPr lang="ru-RU" b="1" i="1" u="sng" dirty="0" smtClean="0">
                <a:solidFill>
                  <a:srgbClr val="FF0000"/>
                </a:solidFill>
                <a:effectLst>
                  <a:outerShdw blurRad="38100" dist="38100" dir="2700000" algn="tl">
                    <a:srgbClr val="000000">
                      <a:alpha val="43137"/>
                    </a:srgbClr>
                  </a:outerShdw>
                </a:effectLst>
              </a:rPr>
              <a:t>изменяется </a:t>
            </a:r>
            <a:r>
              <a:rPr lang="ru-RU" b="1" i="1" u="sng" dirty="0">
                <a:solidFill>
                  <a:srgbClr val="FF0000"/>
                </a:solidFill>
                <a:effectLst>
                  <a:outerShdw blurRad="38100" dist="38100" dir="2700000" algn="tl">
                    <a:srgbClr val="000000">
                      <a:alpha val="43137"/>
                    </a:srgbClr>
                  </a:outerShdw>
                </a:effectLst>
              </a:rPr>
              <a:t>на «Не состоялась». </a:t>
            </a:r>
            <a:endParaRPr lang="ru-RU" b="1" i="1" u="sng" dirty="0" smtClean="0">
              <a:solidFill>
                <a:srgbClr val="FF0000"/>
              </a:solidFill>
              <a:effectLst>
                <a:outerShdw blurRad="38100" dist="38100" dir="2700000" algn="tl">
                  <a:srgbClr val="000000">
                    <a:alpha val="43137"/>
                  </a:srgbClr>
                </a:outerShdw>
              </a:effectLst>
            </a:endParaRPr>
          </a:p>
          <a:p>
            <a:pPr algn="just"/>
            <a:r>
              <a:rPr lang="ru-RU" b="1" i="1" u="sng" dirty="0">
                <a:solidFill>
                  <a:srgbClr val="FF0000"/>
                </a:solidFill>
                <a:effectLst>
                  <a:outerShdw blurRad="38100" dist="38100" dir="2700000" algn="tl">
                    <a:srgbClr val="000000">
                      <a:alpha val="43137"/>
                    </a:srgbClr>
                  </a:outerShdw>
                </a:effectLst>
              </a:rPr>
              <a:t>Победитель</a:t>
            </a:r>
            <a:r>
              <a:rPr lang="ru-RU" b="1" i="1" dirty="0"/>
              <a:t> обязан подписать ЭП и разместить его предложение (оферту), сформированное по итогам котировочной сессии в течение одного рабочего дня с момента окончания времени проведения котировочной сессии. Если окончание срока подписания оферты приходится на нерабочий день, днем окончания срока считается ближайший следующий за ним рабочий день. </a:t>
            </a:r>
            <a:endParaRPr lang="ru-RU" b="1" i="1" dirty="0" smtClean="0"/>
          </a:p>
          <a:p>
            <a:pPr algn="just"/>
            <a:r>
              <a:rPr lang="ru-RU" b="1" i="1" u="sng" dirty="0">
                <a:solidFill>
                  <a:srgbClr val="FF0000"/>
                </a:solidFill>
                <a:effectLst>
                  <a:outerShdw blurRad="38100" dist="38100" dir="2700000" algn="tl">
                    <a:srgbClr val="000000">
                      <a:alpha val="43137"/>
                    </a:srgbClr>
                  </a:outerShdw>
                </a:effectLst>
              </a:rPr>
              <a:t>Срок действия и срок поставки заполняются системой автоматически:  </a:t>
            </a:r>
            <a:endParaRPr lang="ru-RU" b="1" i="1" u="sng" dirty="0" smtClean="0">
              <a:solidFill>
                <a:srgbClr val="FF0000"/>
              </a:solidFill>
              <a:effectLst>
                <a:outerShdw blurRad="38100" dist="38100" dir="2700000" algn="tl">
                  <a:srgbClr val="000000">
                    <a:alpha val="43137"/>
                  </a:srgbClr>
                </a:outerShdw>
              </a:effectLst>
            </a:endParaRPr>
          </a:p>
          <a:p>
            <a:pPr algn="just"/>
            <a:r>
              <a:rPr lang="ru-RU" b="1" i="1" dirty="0" smtClean="0"/>
              <a:t>• </a:t>
            </a:r>
            <a:r>
              <a:rPr lang="ru-RU" b="1" i="1" dirty="0"/>
              <a:t>Срок поставки устанавливается автоматически из котировочной сессии, </a:t>
            </a:r>
            <a:endParaRPr lang="ru-RU" b="1" i="1" dirty="0" smtClean="0"/>
          </a:p>
          <a:p>
            <a:pPr algn="just"/>
            <a:r>
              <a:rPr lang="ru-RU" b="1" i="1" dirty="0" smtClean="0"/>
              <a:t>• </a:t>
            </a:r>
            <a:r>
              <a:rPr lang="ru-RU" b="1" i="1" dirty="0"/>
              <a:t>Срок действия оферты – 3 месяца с момента победы в котировочной сессии. </a:t>
            </a:r>
          </a:p>
        </p:txBody>
      </p:sp>
      <p:sp>
        <p:nvSpPr>
          <p:cNvPr id="2" name="Нижний колонтитул 1"/>
          <p:cNvSpPr>
            <a:spLocks noGrp="1"/>
          </p:cNvSpPr>
          <p:nvPr>
            <p:ph type="ftr" sz="quarter" idx="11"/>
          </p:nvPr>
        </p:nvSpPr>
        <p:spPr/>
        <p:txBody>
          <a:bodyPr/>
          <a:lstStyle/>
          <a:p>
            <a:r>
              <a:rPr lang="ru-RU" smtClean="0"/>
              <a:t>КГКУ "Примзакупки"</a:t>
            </a:r>
            <a:endParaRPr lang="ru-RU"/>
          </a:p>
        </p:txBody>
      </p:sp>
    </p:spTree>
    <p:extLst>
      <p:ext uri="{BB962C8B-B14F-4D97-AF65-F5344CB8AC3E}">
        <p14:creationId xmlns:p14="http://schemas.microsoft.com/office/powerpoint/2010/main" val="985694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2659" y="457200"/>
            <a:ext cx="7718612" cy="403412"/>
          </a:xfrm>
        </p:spPr>
        <p:txBody>
          <a:bodyPr>
            <a:normAutofit fontScale="90000"/>
          </a:bodyPr>
          <a:lstStyle/>
          <a:p>
            <a:pPr algn="ctr"/>
            <a:r>
              <a:rPr lang="ru-RU" b="1" dirty="0">
                <a:solidFill>
                  <a:srgbClr val="FF0000"/>
                </a:solidFill>
                <a:effectLst>
                  <a:outerShdw blurRad="38100" dist="38100" dir="2700000" algn="tl">
                    <a:srgbClr val="000000">
                      <a:alpha val="43137"/>
                    </a:srgbClr>
                  </a:outerShdw>
                </a:effectLst>
              </a:rPr>
              <a:t>Закупки по потребностям </a:t>
            </a:r>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02659" y="3657600"/>
            <a:ext cx="9539415" cy="2966114"/>
          </a:xfrm>
        </p:spPr>
      </p:pic>
      <p:sp>
        <p:nvSpPr>
          <p:cNvPr id="4" name="Текст 3"/>
          <p:cNvSpPr>
            <a:spLocks noGrp="1"/>
          </p:cNvSpPr>
          <p:nvPr>
            <p:ph type="body" sz="half" idx="2"/>
          </p:nvPr>
        </p:nvSpPr>
        <p:spPr>
          <a:xfrm>
            <a:off x="584293" y="860611"/>
            <a:ext cx="11060860" cy="3012141"/>
          </a:xfrm>
        </p:spPr>
        <p:txBody>
          <a:bodyPr>
            <a:normAutofit fontScale="92500" lnSpcReduction="10000"/>
          </a:bodyPr>
          <a:lstStyle/>
          <a:p>
            <a:pPr algn="just"/>
            <a:r>
              <a:rPr lang="ru-RU" b="1" u="sng" dirty="0">
                <a:solidFill>
                  <a:srgbClr val="FF0000"/>
                </a:solidFill>
                <a:effectLst>
                  <a:outerShdw blurRad="38100" dist="38100" dir="2700000" algn="tl">
                    <a:srgbClr val="000000">
                      <a:alpha val="43137"/>
                    </a:srgbClr>
                  </a:outerShdw>
                </a:effectLst>
              </a:rPr>
              <a:t>Закупка по потребностям </a:t>
            </a:r>
            <a:r>
              <a:rPr lang="ru-RU" dirty="0"/>
              <a:t>– процедура сбора коммерческих предложений в форме Ставок Участников с целью заключения контракта (договора) с любым из них. Закупка по потребностям проводится путем подачи ставок Участником, ставки принимаются до истечения срока, установленного Заказчиком. До истечения срока действия закупки по потребности Участник может редактировать ставку, или же отозвать её. Заказчик может отменить закупку по потребности, находящуюся в статусе «Прием предложений» до завершения срока подачи заявок. Чтобы перейти на страницу закупки необходимо в едином реестре закупок нажать на её наименование в реестре закупок по потребностям</a:t>
            </a:r>
            <a:r>
              <a:rPr lang="ru-RU" dirty="0" smtClean="0"/>
              <a:t>.</a:t>
            </a:r>
          </a:p>
          <a:p>
            <a:pPr algn="just"/>
            <a:r>
              <a:rPr lang="ru-RU" dirty="0"/>
              <a:t>Для того, чтобы опубликовать предложение, необходимо перейти на страницу интересующей закупки по потребностям в </a:t>
            </a:r>
            <a:r>
              <a:rPr lang="ru-RU" b="1" dirty="0">
                <a:solidFill>
                  <a:srgbClr val="FF0000"/>
                </a:solidFill>
              </a:rPr>
              <a:t>статусе «Прием предложений». </a:t>
            </a:r>
            <a:endParaRPr lang="ru-RU" b="1" dirty="0" smtClean="0">
              <a:solidFill>
                <a:srgbClr val="FF0000"/>
              </a:solidFill>
            </a:endParaRPr>
          </a:p>
          <a:p>
            <a:pPr algn="just"/>
            <a:r>
              <a:rPr lang="ru-RU" dirty="0"/>
              <a:t> На странице закупки необходимо перейти на вкладку </a:t>
            </a:r>
            <a:r>
              <a:rPr lang="ru-RU" b="1" dirty="0">
                <a:solidFill>
                  <a:srgbClr val="FF0000"/>
                </a:solidFill>
              </a:rPr>
              <a:t>«Предложения», </a:t>
            </a:r>
            <a:r>
              <a:rPr lang="ru-RU" dirty="0"/>
              <a:t>и </a:t>
            </a:r>
            <a:r>
              <a:rPr lang="ru-RU" dirty="0" smtClean="0"/>
              <a:t>нажать кнопку </a:t>
            </a:r>
            <a:r>
              <a:rPr lang="ru-RU" b="1" dirty="0" smtClean="0">
                <a:solidFill>
                  <a:srgbClr val="FF0000"/>
                </a:solidFill>
              </a:rPr>
              <a:t>«Редактировать»</a:t>
            </a:r>
            <a:r>
              <a:rPr lang="ru-RU" b="1" dirty="0" smtClean="0"/>
              <a:t>.</a:t>
            </a:r>
          </a:p>
          <a:p>
            <a:pPr algn="just"/>
            <a:r>
              <a:rPr lang="ru-RU" dirty="0"/>
              <a:t>В открывшемся модальном </a:t>
            </a:r>
            <a:r>
              <a:rPr lang="ru-RU" dirty="0" smtClean="0"/>
              <a:t>окне, </a:t>
            </a:r>
            <a:r>
              <a:rPr lang="ru-RU" dirty="0"/>
              <a:t>в столбце </a:t>
            </a:r>
            <a:r>
              <a:rPr lang="ru-RU" b="1" dirty="0">
                <a:solidFill>
                  <a:srgbClr val="FF0000"/>
                </a:solidFill>
              </a:rPr>
              <a:t>«Реестровый номер и наименование оферты» </a:t>
            </a:r>
            <a:r>
              <a:rPr lang="ru-RU" dirty="0"/>
              <a:t>необходимо </a:t>
            </a:r>
            <a:r>
              <a:rPr lang="ru-RU" dirty="0" smtClean="0"/>
              <a:t>выбрать </a:t>
            </a:r>
            <a:r>
              <a:rPr lang="ru-RU" dirty="0"/>
              <a:t>оферту. При нажатии на пустое поле, появится всплывающий список зарегистрированных и опубликованных оферт поставщика (для удобства поиска можно ввести номер или наименование оферты).  </a:t>
            </a:r>
            <a:r>
              <a:rPr lang="ru-RU" dirty="0" smtClean="0"/>
              <a:t>Если </a:t>
            </a:r>
            <a:r>
              <a:rPr lang="ru-RU" dirty="0"/>
              <a:t>у поставщика нет подходящей оферты на Портале, то он может установить признак </a:t>
            </a:r>
            <a:r>
              <a:rPr lang="ru-RU" b="1" dirty="0">
                <a:solidFill>
                  <a:srgbClr val="FF0000"/>
                </a:solidFill>
              </a:rPr>
              <a:t>«Без оферты»</a:t>
            </a:r>
            <a:r>
              <a:rPr lang="ru-RU" dirty="0"/>
              <a:t>, указав цену за единицу с НДС и размер Ставки НДС. </a:t>
            </a:r>
          </a:p>
        </p:txBody>
      </p:sp>
      <p:sp>
        <p:nvSpPr>
          <p:cNvPr id="3" name="Нижний колонтитул 2"/>
          <p:cNvSpPr>
            <a:spLocks noGrp="1"/>
          </p:cNvSpPr>
          <p:nvPr>
            <p:ph type="ftr" sz="quarter" idx="11"/>
          </p:nvPr>
        </p:nvSpPr>
        <p:spPr/>
        <p:txBody>
          <a:bodyPr/>
          <a:lstStyle/>
          <a:p>
            <a:r>
              <a:rPr lang="ru-RU" smtClean="0"/>
              <a:t>КГКУ "Примзакупки"</a:t>
            </a:r>
            <a:endParaRPr lang="ru-RU"/>
          </a:p>
        </p:txBody>
      </p:sp>
    </p:spTree>
    <p:extLst>
      <p:ext uri="{BB962C8B-B14F-4D97-AF65-F5344CB8AC3E}">
        <p14:creationId xmlns:p14="http://schemas.microsoft.com/office/powerpoint/2010/main" val="1708554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1976" y="457200"/>
            <a:ext cx="10125635" cy="524435"/>
          </a:xfrm>
        </p:spPr>
        <p:txBody>
          <a:bodyPr>
            <a:normAutofit fontScale="90000"/>
          </a:bodyPr>
          <a:lstStyle/>
          <a:p>
            <a:pPr algn="ctr"/>
            <a:r>
              <a:rPr lang="ru-RU" b="1" dirty="0">
                <a:solidFill>
                  <a:srgbClr val="FF0000"/>
                </a:solidFill>
                <a:effectLst>
                  <a:outerShdw blurRad="38100" dist="38100" dir="2700000" algn="tl">
                    <a:srgbClr val="000000">
                      <a:alpha val="43137"/>
                    </a:srgbClr>
                  </a:outerShdw>
                </a:effectLst>
              </a:rPr>
              <a:t>Закупки из системы ЕИС </a:t>
            </a: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73242" y="2355510"/>
            <a:ext cx="4762436" cy="2431643"/>
          </a:xfrm>
        </p:spPr>
      </p:pic>
      <p:sp>
        <p:nvSpPr>
          <p:cNvPr id="4" name="Текст 3"/>
          <p:cNvSpPr>
            <a:spLocks noGrp="1"/>
          </p:cNvSpPr>
          <p:nvPr>
            <p:ph type="body" sz="half" idx="2"/>
          </p:nvPr>
        </p:nvSpPr>
        <p:spPr>
          <a:xfrm>
            <a:off x="839788" y="1304365"/>
            <a:ext cx="7309130" cy="5082988"/>
          </a:xfrm>
        </p:spPr>
        <p:txBody>
          <a:bodyPr>
            <a:normAutofit fontScale="92500" lnSpcReduction="10000"/>
          </a:bodyPr>
          <a:lstStyle/>
          <a:p>
            <a:pPr algn="just"/>
            <a:r>
              <a:rPr lang="ru-RU" b="1" i="1" dirty="0">
                <a:solidFill>
                  <a:srgbClr val="FF0000"/>
                </a:solidFill>
              </a:rPr>
              <a:t>На портале поставщиков можно просматривать и отслеживать закупки, размещенные в ЕИС (http://zakupki.gov.ru). </a:t>
            </a:r>
            <a:endParaRPr lang="ru-RU" b="1" i="1" dirty="0" smtClean="0">
              <a:solidFill>
                <a:srgbClr val="FF0000"/>
              </a:solidFill>
            </a:endParaRPr>
          </a:p>
          <a:p>
            <a:pPr algn="just"/>
            <a:r>
              <a:rPr lang="ru-RU" dirty="0"/>
              <a:t>При нажатии на наименование закупки в едином реестре закупок откроется страница закупки, которая содержит следующую </a:t>
            </a:r>
            <a:r>
              <a:rPr lang="ru-RU" dirty="0" smtClean="0"/>
              <a:t>информацию: </a:t>
            </a:r>
          </a:p>
          <a:p>
            <a:pPr marL="285750" indent="-285750" algn="just">
              <a:buFontTx/>
              <a:buChar char="-"/>
            </a:pPr>
            <a:r>
              <a:rPr lang="ru-RU" dirty="0" smtClean="0"/>
              <a:t>Счетчик</a:t>
            </a:r>
            <a:r>
              <a:rPr lang="ru-RU" dirty="0"/>
              <a:t>, показывающий отсчет времени до окончания приема заявок (дней/часов/минут/секунд), отображается для закупок в статусе «Подача заявок»; </a:t>
            </a:r>
            <a:endParaRPr lang="ru-RU" dirty="0" smtClean="0"/>
          </a:p>
          <a:p>
            <a:pPr marL="285750" indent="-285750" algn="just">
              <a:buFontTx/>
              <a:buChar char="-"/>
            </a:pPr>
            <a:r>
              <a:rPr lang="ru-RU" dirty="0" smtClean="0"/>
              <a:t>Реестровый </a:t>
            </a:r>
            <a:r>
              <a:rPr lang="ru-RU" dirty="0"/>
              <a:t>номер закупки; </a:t>
            </a:r>
            <a:endParaRPr lang="ru-RU" dirty="0" smtClean="0"/>
          </a:p>
          <a:p>
            <a:pPr marL="285750" indent="-285750" algn="just">
              <a:buFontTx/>
              <a:buChar char="-"/>
            </a:pPr>
            <a:r>
              <a:rPr lang="ru-RU" dirty="0" smtClean="0"/>
              <a:t>Статус </a:t>
            </a:r>
            <a:r>
              <a:rPr lang="ru-RU" dirty="0"/>
              <a:t>закупки; </a:t>
            </a:r>
            <a:endParaRPr lang="ru-RU" dirty="0" smtClean="0"/>
          </a:p>
          <a:p>
            <a:pPr marL="285750" indent="-285750" algn="just">
              <a:buFontTx/>
              <a:buChar char="-"/>
            </a:pPr>
            <a:r>
              <a:rPr lang="ru-RU" dirty="0" smtClean="0"/>
              <a:t>Наименование </a:t>
            </a:r>
            <a:r>
              <a:rPr lang="ru-RU" dirty="0"/>
              <a:t>заказчика (ссылка на карточку заказчика на Портале поставщиков); </a:t>
            </a:r>
            <a:endParaRPr lang="ru-RU" dirty="0" smtClean="0"/>
          </a:p>
          <a:p>
            <a:pPr marL="285750" indent="-285750" algn="just">
              <a:buFontTx/>
              <a:buChar char="-"/>
            </a:pPr>
            <a:r>
              <a:rPr lang="ru-RU" dirty="0" smtClean="0"/>
              <a:t>Дата </a:t>
            </a:r>
            <a:r>
              <a:rPr lang="ru-RU" dirty="0"/>
              <a:t>публикации извещения; - Дата окончания приёма заявок; - Предмет закупки</a:t>
            </a:r>
            <a:r>
              <a:rPr lang="ru-RU" dirty="0" smtClean="0"/>
              <a:t>;</a:t>
            </a:r>
          </a:p>
          <a:p>
            <a:pPr marL="285750" indent="-285750" algn="just">
              <a:buFontTx/>
              <a:buChar char="-"/>
            </a:pPr>
            <a:r>
              <a:rPr lang="ru-RU" dirty="0" smtClean="0"/>
              <a:t> Тип </a:t>
            </a:r>
            <a:r>
              <a:rPr lang="ru-RU" dirty="0"/>
              <a:t>процедуры закупки; </a:t>
            </a:r>
            <a:endParaRPr lang="ru-RU" dirty="0" smtClean="0"/>
          </a:p>
          <a:p>
            <a:pPr marL="285750" indent="-285750" algn="just">
              <a:buFontTx/>
              <a:buChar char="-"/>
            </a:pPr>
            <a:r>
              <a:rPr lang="ru-RU" dirty="0" smtClean="0"/>
              <a:t>Сведения </a:t>
            </a:r>
            <a:r>
              <a:rPr lang="ru-RU" dirty="0"/>
              <a:t>о лотах (номер, предмет, место поставки и начальная цена</a:t>
            </a:r>
            <a:r>
              <a:rPr lang="ru-RU" dirty="0" smtClean="0"/>
              <a:t>);</a:t>
            </a:r>
          </a:p>
          <a:p>
            <a:pPr marL="285750" indent="-285750" algn="just">
              <a:buFontTx/>
              <a:buChar char="-"/>
            </a:pPr>
            <a:r>
              <a:rPr lang="ru-RU" dirty="0" smtClean="0"/>
              <a:t> Сведения </a:t>
            </a:r>
            <a:r>
              <a:rPr lang="ru-RU" dirty="0"/>
              <a:t>о процедуре закупки на Единой информационной системе. Ссылка на страницу ЕИС, где отображаются подробные сведения о данной закупке; </a:t>
            </a:r>
            <a:endParaRPr lang="ru-RU" dirty="0" smtClean="0"/>
          </a:p>
          <a:p>
            <a:pPr marL="285750" indent="-285750" algn="just">
              <a:buFontTx/>
              <a:buChar char="-"/>
            </a:pPr>
            <a:r>
              <a:rPr lang="ru-RU" dirty="0" smtClean="0"/>
              <a:t>Документация </a:t>
            </a:r>
            <a:r>
              <a:rPr lang="ru-RU" dirty="0"/>
              <a:t>в ЕИС. Ссылка на страницу ЕИС, где отображается документация по данной закупки; </a:t>
            </a:r>
            <a:endParaRPr lang="ru-RU" dirty="0" smtClean="0"/>
          </a:p>
          <a:p>
            <a:pPr marL="285750" indent="-285750" algn="just">
              <a:buFontTx/>
              <a:buChar char="-"/>
            </a:pPr>
            <a:r>
              <a:rPr lang="ru-RU" dirty="0" smtClean="0"/>
              <a:t>Протоколы </a:t>
            </a:r>
            <a:r>
              <a:rPr lang="ru-RU" dirty="0"/>
              <a:t>в ЕИС. Ссылка на страницу ЕИС, где отображаются протоколы данной закупки</a:t>
            </a:r>
          </a:p>
        </p:txBody>
      </p:sp>
      <p:sp>
        <p:nvSpPr>
          <p:cNvPr id="3" name="Нижний колонтитул 2"/>
          <p:cNvSpPr>
            <a:spLocks noGrp="1"/>
          </p:cNvSpPr>
          <p:nvPr>
            <p:ph type="ftr" sz="quarter" idx="11"/>
          </p:nvPr>
        </p:nvSpPr>
        <p:spPr/>
        <p:txBody>
          <a:bodyPr/>
          <a:lstStyle/>
          <a:p>
            <a:r>
              <a:rPr lang="ru-RU" smtClean="0"/>
              <a:t>КГКУ "Примзакупки"</a:t>
            </a:r>
            <a:endParaRPr lang="ru-RU"/>
          </a:p>
        </p:txBody>
      </p:sp>
    </p:spTree>
    <p:extLst>
      <p:ext uri="{BB962C8B-B14F-4D97-AF65-F5344CB8AC3E}">
        <p14:creationId xmlns:p14="http://schemas.microsoft.com/office/powerpoint/2010/main" val="3561017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10859152" cy="497541"/>
          </a:xfrm>
        </p:spPr>
        <p:txBody>
          <a:bodyPr>
            <a:normAutofit fontScale="90000"/>
          </a:bodyPr>
          <a:lstStyle/>
          <a:p>
            <a:pPr algn="ctr"/>
            <a:r>
              <a:rPr lang="ru-RU" b="1" dirty="0">
                <a:solidFill>
                  <a:srgbClr val="FF0000"/>
                </a:solidFill>
                <a:effectLst>
                  <a:outerShdw blurRad="38100" dist="38100" dir="2700000" algn="tl">
                    <a:srgbClr val="000000">
                      <a:alpha val="43137"/>
                    </a:srgbClr>
                  </a:outerShdw>
                </a:effectLst>
              </a:rPr>
              <a:t>Прямые закупки </a:t>
            </a:r>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66528" y="2232213"/>
            <a:ext cx="4147856" cy="2765238"/>
          </a:xfrm>
        </p:spPr>
      </p:pic>
      <p:sp>
        <p:nvSpPr>
          <p:cNvPr id="4" name="Текст 3"/>
          <p:cNvSpPr>
            <a:spLocks noGrp="1"/>
          </p:cNvSpPr>
          <p:nvPr>
            <p:ph type="body" sz="half" idx="2"/>
          </p:nvPr>
        </p:nvSpPr>
        <p:spPr>
          <a:xfrm>
            <a:off x="564776" y="1116106"/>
            <a:ext cx="7301752" cy="5351929"/>
          </a:xfrm>
        </p:spPr>
        <p:txBody>
          <a:bodyPr>
            <a:normAutofit lnSpcReduction="10000"/>
          </a:bodyPr>
          <a:lstStyle/>
          <a:p>
            <a:pPr algn="just"/>
            <a:r>
              <a:rPr lang="ru-RU" b="1" u="sng" dirty="0">
                <a:solidFill>
                  <a:srgbClr val="FF0000"/>
                </a:solidFill>
                <a:effectLst>
                  <a:outerShdw blurRad="38100" dist="38100" dir="2700000" algn="tl">
                    <a:srgbClr val="000000">
                      <a:alpha val="43137"/>
                    </a:srgbClr>
                  </a:outerShdw>
                </a:effectLst>
              </a:rPr>
              <a:t>Прямая закупка </a:t>
            </a:r>
            <a:r>
              <a:rPr lang="ru-RU" dirty="0"/>
              <a:t>- способ закупки, при котором контракт (договор) заключается с конкретным Поставщиком без проведения дополнительных процедур</a:t>
            </a:r>
            <a:r>
              <a:rPr lang="ru-RU" dirty="0" smtClean="0"/>
              <a:t>.</a:t>
            </a:r>
          </a:p>
          <a:p>
            <a:pPr algn="just"/>
            <a:r>
              <a:rPr lang="ru-RU" dirty="0"/>
              <a:t> Заказчики могут создавать на основании оферт поставщика заявки на прямую закупку. Заявка на прямую закупку </a:t>
            </a:r>
            <a:r>
              <a:rPr lang="ru-RU" dirty="0" smtClean="0"/>
              <a:t>появится </a:t>
            </a:r>
            <a:r>
              <a:rPr lang="ru-RU" dirty="0"/>
              <a:t>в разделе «Уведомления» портала поставщиков,  а также в разделе «Полученные заявки», в который можно перейти через меню системы «Магазин» → «Полученные </a:t>
            </a:r>
            <a:r>
              <a:rPr lang="ru-RU" dirty="0" smtClean="0"/>
              <a:t>заявки», где </a:t>
            </a:r>
            <a:r>
              <a:rPr lang="ru-RU" dirty="0"/>
              <a:t>находится список всех полученных заявок на прямую закупку. Чтобы ознакомиться с заявкой необходимо нажать на номер заявки. </a:t>
            </a:r>
            <a:endParaRPr lang="ru-RU" dirty="0" smtClean="0"/>
          </a:p>
          <a:p>
            <a:pPr algn="just"/>
            <a:r>
              <a:rPr lang="ru-RU" dirty="0"/>
              <a:t>Поставщик может как принять заявку , так и </a:t>
            </a:r>
            <a:r>
              <a:rPr lang="ru-RU" dirty="0" smtClean="0"/>
              <a:t>отклонить, </a:t>
            </a:r>
            <a:r>
              <a:rPr lang="ru-RU" dirty="0"/>
              <a:t>указав причину отказа в специальном модальном </a:t>
            </a:r>
            <a:r>
              <a:rPr lang="ru-RU" dirty="0" smtClean="0"/>
              <a:t>окне.</a:t>
            </a:r>
          </a:p>
          <a:p>
            <a:pPr algn="just"/>
            <a:r>
              <a:rPr lang="ru-RU" dirty="0" smtClean="0"/>
              <a:t>После </a:t>
            </a:r>
            <a:r>
              <a:rPr lang="ru-RU" dirty="0"/>
              <a:t>того, как поставщик нажал кнопку «Подтвердить», появится окно </a:t>
            </a:r>
            <a:r>
              <a:rPr lang="ru-RU" dirty="0" smtClean="0"/>
              <a:t>подтверждения действий, </a:t>
            </a:r>
            <a:r>
              <a:rPr lang="ru-RU" dirty="0"/>
              <a:t>где необходимо нажать </a:t>
            </a:r>
            <a:r>
              <a:rPr lang="ru-RU" dirty="0" smtClean="0"/>
              <a:t>кнопку </a:t>
            </a:r>
            <a:r>
              <a:rPr lang="ru-RU" b="1" u="sng" dirty="0" smtClean="0">
                <a:solidFill>
                  <a:srgbClr val="FF0000"/>
                </a:solidFill>
                <a:effectLst>
                  <a:outerShdw blurRad="38100" dist="38100" dir="2700000" algn="tl">
                    <a:srgbClr val="000000">
                      <a:alpha val="43137"/>
                    </a:srgbClr>
                  </a:outerShdw>
                </a:effectLst>
              </a:rPr>
              <a:t>ДА</a:t>
            </a:r>
            <a:r>
              <a:rPr lang="ru-RU" dirty="0" smtClean="0"/>
              <a:t>. </a:t>
            </a:r>
          </a:p>
          <a:p>
            <a:pPr algn="just"/>
            <a:r>
              <a:rPr lang="ru-RU" dirty="0"/>
              <a:t>После того, как заявка будет подтверждена поставщиком, заказчику необходимо создать проект договора и отправить его поставщику. При создании контракта заказчик укажет дату и время ответа. Когда контракт будет отправлен заказчиком, поставщик получит уведомление в соответствующем разделе. Также новый контракт появится в разделе </a:t>
            </a:r>
            <a:r>
              <a:rPr lang="ru-RU" b="1" dirty="0">
                <a:solidFill>
                  <a:srgbClr val="FF0000"/>
                </a:solidFill>
                <a:effectLst>
                  <a:outerShdw blurRad="38100" dist="38100" dir="2700000" algn="tl">
                    <a:srgbClr val="000000">
                      <a:alpha val="43137"/>
                    </a:srgbClr>
                  </a:outerShdw>
                </a:effectLst>
              </a:rPr>
              <a:t>«Мои контракты» </a:t>
            </a:r>
            <a:r>
              <a:rPr lang="ru-RU" dirty="0"/>
              <a:t>(подробнее о работе с контрактами на портале поставщиков см. Раздел «Мои контракты»). На странице «Сведения о контракте» Поставщик может посмотреть счетчик, показывающий оставшееся время до окончания срока подписания контракта, установленного заказчиком, сведения о спецификации договора и ознакомиться с файлом договора. Поставщик может направить заказчику протокол разногласий, отказаться от текущей версии контракта, подписать и запросить продление срока </a:t>
            </a:r>
            <a:r>
              <a:rPr lang="ru-RU" dirty="0" smtClean="0"/>
              <a:t>ответа.</a:t>
            </a:r>
            <a:endParaRPr lang="ru-RU" dirty="0"/>
          </a:p>
        </p:txBody>
      </p:sp>
      <p:sp>
        <p:nvSpPr>
          <p:cNvPr id="3" name="Нижний колонтитул 2"/>
          <p:cNvSpPr>
            <a:spLocks noGrp="1"/>
          </p:cNvSpPr>
          <p:nvPr>
            <p:ph type="ftr" sz="quarter" idx="11"/>
          </p:nvPr>
        </p:nvSpPr>
        <p:spPr/>
        <p:txBody>
          <a:bodyPr/>
          <a:lstStyle/>
          <a:p>
            <a:r>
              <a:rPr lang="ru-RU" smtClean="0"/>
              <a:t>КГКУ "Примзакупки"</a:t>
            </a:r>
            <a:endParaRPr lang="ru-RU"/>
          </a:p>
        </p:txBody>
      </p:sp>
    </p:spTree>
    <p:extLst>
      <p:ext uri="{BB962C8B-B14F-4D97-AF65-F5344CB8AC3E}">
        <p14:creationId xmlns:p14="http://schemas.microsoft.com/office/powerpoint/2010/main" val="3449542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7" y="457200"/>
            <a:ext cx="10684341" cy="739588"/>
          </a:xfrm>
        </p:spPr>
        <p:txBody>
          <a:bodyPr/>
          <a:lstStyle/>
          <a:p>
            <a:pPr algn="ctr"/>
            <a:r>
              <a:rPr lang="ru-RU" b="1" dirty="0">
                <a:solidFill>
                  <a:srgbClr val="FF0000"/>
                </a:solidFill>
                <a:effectLst>
                  <a:outerShdw blurRad="38100" dist="38100" dir="2700000" algn="tl">
                    <a:srgbClr val="000000">
                      <a:alpha val="43137"/>
                    </a:srgbClr>
                  </a:outerShdw>
                </a:effectLst>
              </a:rPr>
              <a:t>Планы и планы-графики </a:t>
            </a: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8188" y="4101353"/>
            <a:ext cx="10555940" cy="2236072"/>
          </a:xfrm>
        </p:spPr>
      </p:pic>
      <p:sp>
        <p:nvSpPr>
          <p:cNvPr id="4" name="Текст 3"/>
          <p:cNvSpPr>
            <a:spLocks noGrp="1"/>
          </p:cNvSpPr>
          <p:nvPr>
            <p:ph type="body" sz="half" idx="2"/>
          </p:nvPr>
        </p:nvSpPr>
        <p:spPr>
          <a:xfrm>
            <a:off x="839787" y="1344707"/>
            <a:ext cx="10684341" cy="2662518"/>
          </a:xfrm>
        </p:spPr>
        <p:txBody>
          <a:bodyPr>
            <a:noAutofit/>
          </a:bodyPr>
          <a:lstStyle/>
          <a:p>
            <a:pPr algn="just"/>
            <a:r>
              <a:rPr lang="ru-RU" sz="1800" dirty="0"/>
              <a:t>На портале поставщиков можно просматривать планы и планы-графиков закупок, размещенные в ЕИС </a:t>
            </a:r>
            <a:r>
              <a:rPr lang="ru-RU" sz="1800" b="1" u="sng" dirty="0">
                <a:solidFill>
                  <a:srgbClr val="FF0000"/>
                </a:solidFill>
                <a:effectLst>
                  <a:outerShdw blurRad="38100" dist="38100" dir="2700000" algn="tl">
                    <a:srgbClr val="000000">
                      <a:alpha val="43137"/>
                    </a:srgbClr>
                  </a:outerShdw>
                </a:effectLst>
              </a:rPr>
              <a:t>(http://zakupki.gov.ru). </a:t>
            </a:r>
            <a:endParaRPr lang="ru-RU" sz="1800" b="1" u="sng" dirty="0" smtClean="0">
              <a:solidFill>
                <a:srgbClr val="FF0000"/>
              </a:solidFill>
              <a:effectLst>
                <a:outerShdw blurRad="38100" dist="38100" dir="2700000" algn="tl">
                  <a:srgbClr val="000000">
                    <a:alpha val="43137"/>
                  </a:srgbClr>
                </a:outerShdw>
              </a:effectLst>
            </a:endParaRPr>
          </a:p>
          <a:p>
            <a:pPr algn="just"/>
            <a:r>
              <a:rPr lang="ru-RU" sz="1800" b="1" dirty="0">
                <a:effectLst>
                  <a:outerShdw blurRad="38100" dist="38100" dir="2700000" algn="tl">
                    <a:srgbClr val="000000">
                      <a:alpha val="43137"/>
                    </a:srgbClr>
                  </a:outerShdw>
                </a:effectLst>
              </a:rPr>
              <a:t>Для того, что перейти в реестр планов и планов-графиков необходимо нажать на кнопку </a:t>
            </a:r>
            <a:r>
              <a:rPr lang="ru-RU" sz="1800" b="1" dirty="0">
                <a:solidFill>
                  <a:srgbClr val="FF0000"/>
                </a:solidFill>
                <a:effectLst>
                  <a:outerShdw blurRad="38100" dist="38100" dir="2700000" algn="tl">
                    <a:srgbClr val="000000">
                      <a:alpha val="43137"/>
                    </a:srgbClr>
                  </a:outerShdw>
                </a:effectLst>
              </a:rPr>
              <a:t>«Планы» </a:t>
            </a:r>
            <a:r>
              <a:rPr lang="ru-RU" sz="1800" b="1" dirty="0">
                <a:effectLst>
                  <a:outerShdw blurRad="38100" dist="38100" dir="2700000" algn="tl">
                    <a:srgbClr val="000000">
                      <a:alpha val="43137"/>
                    </a:srgbClr>
                  </a:outerShdw>
                </a:effectLst>
              </a:rPr>
              <a:t>в меню портала </a:t>
            </a:r>
            <a:r>
              <a:rPr lang="ru-RU" sz="1800" b="1" dirty="0" smtClean="0">
                <a:effectLst>
                  <a:outerShdw blurRad="38100" dist="38100" dir="2700000" algn="tl">
                    <a:srgbClr val="000000">
                      <a:alpha val="43137"/>
                    </a:srgbClr>
                  </a:outerShdw>
                </a:effectLst>
              </a:rPr>
              <a:t>поставщиков.</a:t>
            </a:r>
          </a:p>
          <a:p>
            <a:pPr algn="just"/>
            <a:r>
              <a:rPr lang="ru-RU" sz="1800" b="1" dirty="0">
                <a:solidFill>
                  <a:schemeClr val="accent1">
                    <a:lumMod val="50000"/>
                  </a:schemeClr>
                </a:solidFill>
                <a:effectLst>
                  <a:outerShdw blurRad="38100" dist="38100" dir="2700000" algn="tl">
                    <a:srgbClr val="000000">
                      <a:alpha val="43137"/>
                    </a:srgbClr>
                  </a:outerShdw>
                </a:effectLst>
              </a:rPr>
              <a:t>При нажатии на реестровый номер плана с типом «план-график» откроется карточка плана-графика </a:t>
            </a:r>
            <a:r>
              <a:rPr lang="ru-RU" sz="1800" b="1" dirty="0" smtClean="0">
                <a:solidFill>
                  <a:schemeClr val="accent1">
                    <a:lumMod val="50000"/>
                  </a:schemeClr>
                </a:solidFill>
                <a:effectLst>
                  <a:outerShdw blurRad="38100" dist="38100" dir="2700000" algn="tl">
                    <a:srgbClr val="000000">
                      <a:alpha val="43137"/>
                    </a:srgbClr>
                  </a:outerShdw>
                </a:effectLst>
              </a:rPr>
              <a:t>закупок.</a:t>
            </a:r>
          </a:p>
          <a:p>
            <a:pPr algn="just"/>
            <a:r>
              <a:rPr lang="ru-RU" sz="1800" b="1" dirty="0">
                <a:solidFill>
                  <a:srgbClr val="7030A0"/>
                </a:solidFill>
                <a:effectLst>
                  <a:outerShdw blurRad="38100" dist="38100" dir="2700000" algn="tl">
                    <a:srgbClr val="000000">
                      <a:alpha val="43137"/>
                    </a:srgbClr>
                  </a:outerShdw>
                </a:effectLst>
              </a:rPr>
              <a:t>При нажатии на реестровый номер плана с типом «план закупок» или «план закупок инновационной продукции» откроется карточка плана закупок</a:t>
            </a:r>
          </a:p>
        </p:txBody>
      </p:sp>
      <p:sp>
        <p:nvSpPr>
          <p:cNvPr id="3" name="Нижний колонтитул 2"/>
          <p:cNvSpPr>
            <a:spLocks noGrp="1"/>
          </p:cNvSpPr>
          <p:nvPr>
            <p:ph type="ftr" sz="quarter" idx="11"/>
          </p:nvPr>
        </p:nvSpPr>
        <p:spPr/>
        <p:txBody>
          <a:bodyPr/>
          <a:lstStyle/>
          <a:p>
            <a:r>
              <a:rPr lang="ru-RU" smtClean="0"/>
              <a:t>КГКУ "Примзакупки"</a:t>
            </a:r>
            <a:endParaRPr lang="ru-RU"/>
          </a:p>
        </p:txBody>
      </p:sp>
    </p:spTree>
    <p:extLst>
      <p:ext uri="{BB962C8B-B14F-4D97-AF65-F5344CB8AC3E}">
        <p14:creationId xmlns:p14="http://schemas.microsoft.com/office/powerpoint/2010/main" val="3766171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7" y="457200"/>
            <a:ext cx="11033965" cy="672353"/>
          </a:xfrm>
        </p:spPr>
        <p:txBody>
          <a:bodyPr/>
          <a:lstStyle/>
          <a:p>
            <a:r>
              <a:rPr lang="ru-RU" b="1" dirty="0" smtClean="0">
                <a:effectLst>
                  <a:outerShdw blurRad="38100" dist="38100" dir="2700000" algn="tl">
                    <a:srgbClr val="000000">
                      <a:alpha val="43137"/>
                    </a:srgbClr>
                  </a:outerShdw>
                </a:effectLst>
              </a:rPr>
              <a:t>        Контракты </a:t>
            </a:r>
            <a:endParaRPr lang="ru-RU" b="1" dirty="0">
              <a:effectLst>
                <a:outerShdw blurRad="38100" dist="38100" dir="2700000" algn="tl">
                  <a:srgbClr val="000000">
                    <a:alpha val="43137"/>
                  </a:srgbClr>
                </a:outerShdw>
              </a:effectLst>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56625" y="107577"/>
            <a:ext cx="4375081" cy="6481482"/>
          </a:xfrm>
        </p:spPr>
      </p:pic>
      <p:sp>
        <p:nvSpPr>
          <p:cNvPr id="4" name="Текст 3"/>
          <p:cNvSpPr>
            <a:spLocks noGrp="1"/>
          </p:cNvSpPr>
          <p:nvPr>
            <p:ph type="body" sz="half" idx="2"/>
          </p:nvPr>
        </p:nvSpPr>
        <p:spPr>
          <a:xfrm>
            <a:off x="839786" y="1129553"/>
            <a:ext cx="5587908" cy="4739435"/>
          </a:xfrm>
        </p:spPr>
        <p:txBody>
          <a:bodyPr>
            <a:noAutofit/>
          </a:bodyPr>
          <a:lstStyle/>
          <a:p>
            <a:pPr algn="just"/>
            <a:r>
              <a:rPr lang="ru-RU" sz="1800" dirty="0"/>
              <a:t>Раздел </a:t>
            </a:r>
            <a:r>
              <a:rPr lang="ru-RU" sz="1800" dirty="0">
                <a:solidFill>
                  <a:srgbClr val="FF0000"/>
                </a:solidFill>
              </a:rPr>
              <a:t>«Мои контракты» </a:t>
            </a:r>
            <a:r>
              <a:rPr lang="ru-RU" sz="1800" dirty="0" smtClean="0"/>
              <a:t>предназначен </a:t>
            </a:r>
            <a:r>
              <a:rPr lang="ru-RU" sz="1800" dirty="0"/>
              <a:t>для предоставления сведений о контрактах, заключенных поставщиком. Перейти в данный раздел можно в всплывающем меню пользователя, выбрав пункт </a:t>
            </a:r>
            <a:r>
              <a:rPr lang="ru-RU" sz="1800" dirty="0">
                <a:solidFill>
                  <a:srgbClr val="FF0000"/>
                </a:solidFill>
              </a:rPr>
              <a:t>«</a:t>
            </a:r>
            <a:r>
              <a:rPr lang="ru-RU" sz="1800" dirty="0" smtClean="0">
                <a:solidFill>
                  <a:srgbClr val="FF0000"/>
                </a:solidFill>
              </a:rPr>
              <a:t>Контракт»</a:t>
            </a:r>
            <a:r>
              <a:rPr lang="ru-RU" sz="1800" dirty="0" smtClean="0"/>
              <a:t>.</a:t>
            </a:r>
          </a:p>
          <a:p>
            <a:pPr algn="just"/>
            <a:r>
              <a:rPr lang="ru-RU" sz="1800" dirty="0"/>
              <a:t>В данном разделе поставщик может </a:t>
            </a:r>
            <a:r>
              <a:rPr lang="ru-RU" sz="1800" dirty="0">
                <a:solidFill>
                  <a:srgbClr val="FF0000"/>
                </a:solidFill>
              </a:rPr>
              <a:t>отслеживать</a:t>
            </a:r>
            <a:r>
              <a:rPr lang="ru-RU" sz="1800" dirty="0"/>
              <a:t> контракты, которые поступают от заказчиков по результатам одобрения заявок на прямые закупки, победы в котировочных сессиях и закупках по </a:t>
            </a:r>
            <a:r>
              <a:rPr lang="ru-RU" sz="1800" dirty="0" smtClean="0"/>
              <a:t>потребностям.</a:t>
            </a:r>
          </a:p>
          <a:p>
            <a:pPr algn="just"/>
            <a:r>
              <a:rPr lang="ru-RU" sz="1800" dirty="0"/>
              <a:t>По умолчанию все контракты поставщика в разделе «Мои контракты» отсортированы по дате последнего изменения. Чтобы просмотреть новые контракты, полученные от заказчиков, рекомендуется выбрать в поле настройки фильтров статус «Заключение».</a:t>
            </a:r>
          </a:p>
        </p:txBody>
      </p:sp>
      <p:sp>
        <p:nvSpPr>
          <p:cNvPr id="6" name="Стрелка вправо 5"/>
          <p:cNvSpPr/>
          <p:nvPr/>
        </p:nvSpPr>
        <p:spPr>
          <a:xfrm>
            <a:off x="3039036" y="5378823"/>
            <a:ext cx="3156831" cy="6997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Нижний колонтитул 2"/>
          <p:cNvSpPr>
            <a:spLocks noGrp="1"/>
          </p:cNvSpPr>
          <p:nvPr>
            <p:ph type="ftr" sz="quarter" idx="11"/>
          </p:nvPr>
        </p:nvSpPr>
        <p:spPr/>
        <p:txBody>
          <a:bodyPr/>
          <a:lstStyle/>
          <a:p>
            <a:r>
              <a:rPr lang="ru-RU" smtClean="0"/>
              <a:t>КГКУ "Примзакупки"</a:t>
            </a:r>
            <a:endParaRPr lang="ru-RU"/>
          </a:p>
        </p:txBody>
      </p:sp>
    </p:spTree>
    <p:extLst>
      <p:ext uri="{BB962C8B-B14F-4D97-AF65-F5344CB8AC3E}">
        <p14:creationId xmlns:p14="http://schemas.microsoft.com/office/powerpoint/2010/main" val="3627406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645459" y="524436"/>
            <a:ext cx="11013141" cy="5652528"/>
          </a:xfrm>
        </p:spPr>
        <p:txBody>
          <a:bodyPr>
            <a:normAutofit fontScale="92500"/>
          </a:bodyPr>
          <a:lstStyle/>
          <a:p>
            <a:pPr marL="0" indent="0" algn="just">
              <a:buNone/>
            </a:pPr>
            <a:r>
              <a:rPr lang="ru-RU" b="1" dirty="0" smtClean="0">
                <a:solidFill>
                  <a:srgbClr val="FF0000"/>
                </a:solidFill>
                <a:effectLst>
                  <a:outerShdw blurRad="38100" dist="38100" dir="2700000" algn="tl">
                    <a:srgbClr val="000000">
                      <a:alpha val="43137"/>
                    </a:srgbClr>
                  </a:outerShdw>
                </a:effectLst>
              </a:rPr>
              <a:t>Портал поставщиков </a:t>
            </a:r>
            <a:r>
              <a:rPr lang="ru-RU" b="1" dirty="0" smtClean="0"/>
              <a:t>- </a:t>
            </a:r>
            <a:r>
              <a:rPr lang="ru-RU" dirty="0" smtClean="0"/>
              <a:t>предназначен для автоматизации деятельности участников размещения государственного заказа и отдельных категорий юридических лиц при заключении сделок, обеспечивающей повышение конкурентоспособности потенциальных поставщиков, а также возможность объективной оценки существующего рынка предложений и анализа сведений о выполнении обязательств поставщиками со стороны государственных и коммерческих заказчиков. </a:t>
            </a:r>
          </a:p>
          <a:p>
            <a:pPr marL="0" indent="0" algn="just">
              <a:buNone/>
            </a:pPr>
            <a:r>
              <a:rPr lang="ru-RU" dirty="0"/>
              <a:t>Портал является </a:t>
            </a:r>
            <a:r>
              <a:rPr lang="ru-RU" b="1" dirty="0">
                <a:solidFill>
                  <a:srgbClr val="FF0000"/>
                </a:solidFill>
                <a:effectLst>
                  <a:outerShdw blurRad="38100" dist="38100" dir="2700000" algn="tl">
                    <a:srgbClr val="000000">
                      <a:alpha val="43137"/>
                    </a:srgbClr>
                  </a:outerShdw>
                </a:effectLst>
              </a:rPr>
              <a:t>информационным ресурсом </a:t>
            </a:r>
            <a:r>
              <a:rPr lang="ru-RU" dirty="0"/>
              <a:t>в </a:t>
            </a:r>
            <a:r>
              <a:rPr lang="ru-RU" dirty="0" smtClean="0"/>
              <a:t>информационно-телекоммуникационной </a:t>
            </a:r>
            <a:r>
              <a:rPr lang="ru-RU" dirty="0"/>
              <a:t>сети Интернет, обеспечивающим </a:t>
            </a:r>
            <a:r>
              <a:rPr lang="ru-RU" b="1" dirty="0">
                <a:solidFill>
                  <a:srgbClr val="FF0000"/>
                </a:solidFill>
                <a:effectLst>
                  <a:outerShdw blurRad="38100" dist="38100" dir="2700000" algn="tl">
                    <a:srgbClr val="000000">
                      <a:alpha val="43137"/>
                    </a:srgbClr>
                  </a:outerShdw>
                </a:effectLst>
              </a:rPr>
              <a:t>следующие возможности</a:t>
            </a:r>
            <a:r>
              <a:rPr lang="ru-RU" dirty="0"/>
              <a:t>: </a:t>
            </a:r>
            <a:endParaRPr lang="ru-RU" dirty="0" smtClean="0"/>
          </a:p>
          <a:p>
            <a:pPr algn="just">
              <a:buFontTx/>
              <a:buChar char="-"/>
            </a:pPr>
            <a:r>
              <a:rPr lang="ru-RU" dirty="0" smtClean="0"/>
              <a:t>Сбор</a:t>
            </a:r>
            <a:r>
              <a:rPr lang="ru-RU" dirty="0"/>
              <a:t>, структурированное хранение и обработку сведений о товарах/работах/услугах на основе предложений (оферт) поставщиков; </a:t>
            </a:r>
            <a:endParaRPr lang="ru-RU" dirty="0" smtClean="0"/>
          </a:p>
          <a:p>
            <a:pPr marL="0" indent="0" algn="just">
              <a:buNone/>
            </a:pPr>
            <a:r>
              <a:rPr lang="ru-RU" dirty="0" smtClean="0"/>
              <a:t>- </a:t>
            </a:r>
            <a:r>
              <a:rPr lang="ru-RU" dirty="0"/>
              <a:t>Предоставление поставщикам товаров/работ/услуг сведений обо всех этапах размещения государственного заказа и заключения сделок. </a:t>
            </a:r>
          </a:p>
        </p:txBody>
      </p:sp>
      <p:sp>
        <p:nvSpPr>
          <p:cNvPr id="2" name="Нижний колонтитул 1"/>
          <p:cNvSpPr>
            <a:spLocks noGrp="1"/>
          </p:cNvSpPr>
          <p:nvPr>
            <p:ph type="ftr" sz="quarter" idx="11"/>
          </p:nvPr>
        </p:nvSpPr>
        <p:spPr/>
        <p:txBody>
          <a:bodyPr/>
          <a:lstStyle/>
          <a:p>
            <a:r>
              <a:rPr lang="ru-RU" smtClean="0"/>
              <a:t>КГКУ "Примзакупки"</a:t>
            </a:r>
            <a:endParaRPr lang="ru-RU"/>
          </a:p>
        </p:txBody>
      </p:sp>
    </p:spTree>
    <p:extLst>
      <p:ext uri="{BB962C8B-B14F-4D97-AF65-F5344CB8AC3E}">
        <p14:creationId xmlns:p14="http://schemas.microsoft.com/office/powerpoint/2010/main" val="2918334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7" y="457200"/>
            <a:ext cx="10065777" cy="833718"/>
          </a:xfrm>
        </p:spPr>
        <p:txBody>
          <a:bodyPr/>
          <a:lstStyle/>
          <a:p>
            <a:pPr algn="ctr"/>
            <a:r>
              <a:rPr lang="ru-RU" dirty="0"/>
              <a:t> </a:t>
            </a:r>
            <a:r>
              <a:rPr lang="ru-RU" b="1" dirty="0">
                <a:solidFill>
                  <a:srgbClr val="FF0000"/>
                </a:solidFill>
                <a:effectLst>
                  <a:outerShdw blurRad="38100" dist="38100" dir="2700000" algn="tl">
                    <a:srgbClr val="000000">
                      <a:alpha val="43137"/>
                    </a:srgbClr>
                  </a:outerShdw>
                </a:effectLst>
              </a:rPr>
              <a:t>Регистрация контракта </a:t>
            </a: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30269" y="2325687"/>
            <a:ext cx="4048125" cy="2971800"/>
          </a:xfrm>
        </p:spPr>
      </p:pic>
      <p:sp>
        <p:nvSpPr>
          <p:cNvPr id="4" name="Текст 3"/>
          <p:cNvSpPr>
            <a:spLocks noGrp="1"/>
          </p:cNvSpPr>
          <p:nvPr>
            <p:ph type="body" sz="half" idx="2"/>
          </p:nvPr>
        </p:nvSpPr>
        <p:spPr>
          <a:xfrm>
            <a:off x="632013" y="1290919"/>
            <a:ext cx="5876364" cy="4679576"/>
          </a:xfrm>
        </p:spPr>
        <p:txBody>
          <a:bodyPr/>
          <a:lstStyle/>
          <a:p>
            <a:pPr algn="just"/>
            <a:r>
              <a:rPr lang="ru-RU" b="1" dirty="0"/>
              <a:t>Реализация возможности по регистрации контрактов (договоров), которые были заключены напрямую, вне Портала поставщиков. Для регистрации контракта на Портале необходимо перейти в реестр «Мои контракты» и совершить действие </a:t>
            </a:r>
            <a:r>
              <a:rPr lang="ru-RU" b="1" dirty="0">
                <a:solidFill>
                  <a:srgbClr val="FF0000"/>
                </a:solidFill>
              </a:rPr>
              <a:t>«Зарегистрировать контракт</a:t>
            </a:r>
            <a:r>
              <a:rPr lang="ru-RU" b="1" dirty="0" smtClean="0">
                <a:solidFill>
                  <a:srgbClr val="FF0000"/>
                </a:solidFill>
              </a:rPr>
              <a:t>».</a:t>
            </a:r>
          </a:p>
          <a:p>
            <a:pPr algn="just"/>
            <a:r>
              <a:rPr lang="ru-RU" b="1" dirty="0">
                <a:solidFill>
                  <a:srgbClr val="FF0000"/>
                </a:solidFill>
              </a:rPr>
              <a:t> </a:t>
            </a:r>
            <a:r>
              <a:rPr lang="ru-RU" b="1" dirty="0"/>
              <a:t>Данные по созданным поставщикам в рамках регистрации контракта не отображаются в общем реестре поставщиков и не идут в </a:t>
            </a:r>
            <a:r>
              <a:rPr lang="ru-RU" b="1" dirty="0" smtClean="0"/>
              <a:t>статистику.</a:t>
            </a:r>
          </a:p>
          <a:p>
            <a:pPr algn="just"/>
            <a:r>
              <a:rPr lang="ru-RU" b="1" dirty="0"/>
              <a:t>Регистрация контракта возможна после заполнения всех необходимых полей на форме регистрации контракта. Чтобы зарегистрировать контракт необходимо прикрепить файл контракта </a:t>
            </a:r>
            <a:r>
              <a:rPr lang="ru-RU" b="1" dirty="0" smtClean="0"/>
              <a:t>и </a:t>
            </a:r>
            <a:r>
              <a:rPr lang="ru-RU" b="1" dirty="0"/>
              <a:t>совершить действие по регистрации </a:t>
            </a:r>
            <a:r>
              <a:rPr lang="ru-RU" b="1" dirty="0" smtClean="0"/>
              <a:t>контракта </a:t>
            </a:r>
            <a:r>
              <a:rPr lang="ru-RU" b="1" dirty="0"/>
              <a:t>с использованием </a:t>
            </a:r>
            <a:r>
              <a:rPr lang="ru-RU" b="1" dirty="0" smtClean="0"/>
              <a:t>ЭП кнопка </a:t>
            </a:r>
            <a:r>
              <a:rPr lang="ru-RU" b="1" dirty="0" smtClean="0">
                <a:solidFill>
                  <a:srgbClr val="FF0000"/>
                </a:solidFill>
              </a:rPr>
              <a:t>«зарегистрировать». </a:t>
            </a:r>
          </a:p>
          <a:p>
            <a:pPr algn="just"/>
            <a:r>
              <a:rPr lang="ru-RU" b="1" i="1" dirty="0">
                <a:solidFill>
                  <a:srgbClr val="FF0000"/>
                </a:solidFill>
              </a:rPr>
              <a:t>После регистрации контракт будет добавлен в общий реестр контрактов</a:t>
            </a:r>
          </a:p>
        </p:txBody>
      </p:sp>
      <p:sp>
        <p:nvSpPr>
          <p:cNvPr id="3" name="Нижний колонтитул 2"/>
          <p:cNvSpPr>
            <a:spLocks noGrp="1"/>
          </p:cNvSpPr>
          <p:nvPr>
            <p:ph type="ftr" sz="quarter" idx="11"/>
          </p:nvPr>
        </p:nvSpPr>
        <p:spPr/>
        <p:txBody>
          <a:bodyPr/>
          <a:lstStyle/>
          <a:p>
            <a:r>
              <a:rPr lang="ru-RU" smtClean="0"/>
              <a:t>КГКУ "Примзакупки"</a:t>
            </a:r>
            <a:endParaRPr lang="ru-RU"/>
          </a:p>
        </p:txBody>
      </p:sp>
    </p:spTree>
    <p:extLst>
      <p:ext uri="{BB962C8B-B14F-4D97-AF65-F5344CB8AC3E}">
        <p14:creationId xmlns:p14="http://schemas.microsoft.com/office/powerpoint/2010/main" val="1309291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0270" y="1344707"/>
            <a:ext cx="10636623" cy="2043952"/>
          </a:xfrm>
        </p:spPr>
        <p:txBody>
          <a:bodyPr>
            <a:normAutofit/>
          </a:bodyPr>
          <a:lstStyle/>
          <a:p>
            <a:pPr algn="just"/>
            <a:r>
              <a:rPr lang="ru-RU" dirty="0"/>
              <a:t>Данный раздел содержит перечень </a:t>
            </a:r>
            <a:r>
              <a:rPr lang="ru-RU" dirty="0" smtClean="0"/>
              <a:t>контрактов, </a:t>
            </a:r>
            <a:r>
              <a:rPr lang="ru-RU" dirty="0"/>
              <a:t>которые были заключены в результате закупок, как на портале поставщик, так и на других торговых площадках (данные, полученные из ЕИС). </a:t>
            </a:r>
          </a:p>
        </p:txBody>
      </p:sp>
      <p:sp>
        <p:nvSpPr>
          <p:cNvPr id="4" name="Текст 3"/>
          <p:cNvSpPr>
            <a:spLocks noGrp="1"/>
          </p:cNvSpPr>
          <p:nvPr>
            <p:ph type="body" sz="half" idx="2"/>
          </p:nvPr>
        </p:nvSpPr>
        <p:spPr>
          <a:xfrm rot="10800000" flipH="1" flipV="1">
            <a:off x="1156446" y="605117"/>
            <a:ext cx="9816351" cy="739589"/>
          </a:xfrm>
        </p:spPr>
        <p:txBody>
          <a:bodyPr>
            <a:normAutofit/>
          </a:bodyPr>
          <a:lstStyle/>
          <a:p>
            <a:pPr algn="ctr"/>
            <a:r>
              <a:rPr lang="ru-RU" sz="3600" b="1" dirty="0">
                <a:solidFill>
                  <a:srgbClr val="FF0000"/>
                </a:solidFill>
                <a:effectLst>
                  <a:outerShdw blurRad="38100" dist="38100" dir="2700000" algn="tl">
                    <a:srgbClr val="000000">
                      <a:alpha val="43137"/>
                    </a:srgbClr>
                  </a:outerShdw>
                </a:effectLst>
              </a:rPr>
              <a:t>Публичный реестр контрактов </a:t>
            </a:r>
          </a:p>
        </p:txBody>
      </p:sp>
      <p:pic>
        <p:nvPicPr>
          <p:cNvPr id="6" name="Рисунок 5"/>
          <p:cNvPicPr>
            <a:picLocks noChangeAspect="1"/>
          </p:cNvPicPr>
          <p:nvPr/>
        </p:nvPicPr>
        <p:blipFill>
          <a:blip r:embed="rId2"/>
          <a:stretch>
            <a:fillRect/>
          </a:stretch>
        </p:blipFill>
        <p:spPr>
          <a:xfrm>
            <a:off x="820269" y="3424237"/>
            <a:ext cx="10636623" cy="3233622"/>
          </a:xfrm>
          <a:prstGeom prst="rect">
            <a:avLst/>
          </a:prstGeom>
        </p:spPr>
      </p:pic>
      <p:sp>
        <p:nvSpPr>
          <p:cNvPr id="3" name="Нижний колонтитул 2"/>
          <p:cNvSpPr>
            <a:spLocks noGrp="1"/>
          </p:cNvSpPr>
          <p:nvPr>
            <p:ph type="ftr" sz="quarter" idx="11"/>
          </p:nvPr>
        </p:nvSpPr>
        <p:spPr/>
        <p:txBody>
          <a:bodyPr/>
          <a:lstStyle/>
          <a:p>
            <a:r>
              <a:rPr lang="ru-RU" smtClean="0"/>
              <a:t>КГКУ "Примзакупки"</a:t>
            </a:r>
            <a:endParaRPr lang="ru-RU"/>
          </a:p>
        </p:txBody>
      </p:sp>
    </p:spTree>
    <p:extLst>
      <p:ext uri="{BB962C8B-B14F-4D97-AF65-F5344CB8AC3E}">
        <p14:creationId xmlns:p14="http://schemas.microsoft.com/office/powerpoint/2010/main" val="1663352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23682" y="551329"/>
            <a:ext cx="10287000" cy="363071"/>
          </a:xfrm>
        </p:spPr>
        <p:txBody>
          <a:bodyPr>
            <a:normAutofit fontScale="90000"/>
          </a:bodyPr>
          <a:lstStyle/>
          <a:p>
            <a:r>
              <a:rPr lang="ru-RU" dirty="0"/>
              <a:t> </a:t>
            </a:r>
            <a:r>
              <a:rPr lang="ru-RU" sz="3600" b="1" dirty="0">
                <a:solidFill>
                  <a:srgbClr val="FF0000"/>
                </a:solidFill>
                <a:effectLst>
                  <a:outerShdw blurRad="38100" dist="38100" dir="2700000" algn="tl">
                    <a:srgbClr val="000000">
                      <a:alpha val="43137"/>
                    </a:srgbClr>
                  </a:outerShdw>
                </a:effectLst>
              </a:rPr>
              <a:t>Требования к программному и техническому обеспечению </a:t>
            </a:r>
          </a:p>
        </p:txBody>
      </p:sp>
      <p:sp>
        <p:nvSpPr>
          <p:cNvPr id="4" name="Текст 3"/>
          <p:cNvSpPr>
            <a:spLocks noGrp="1"/>
          </p:cNvSpPr>
          <p:nvPr>
            <p:ph type="body" sz="half" idx="2"/>
          </p:nvPr>
        </p:nvSpPr>
        <p:spPr>
          <a:xfrm>
            <a:off x="510988" y="1250577"/>
            <a:ext cx="3751730" cy="4908176"/>
          </a:xfrm>
        </p:spPr>
        <p:txBody>
          <a:bodyPr>
            <a:noAutofit/>
          </a:bodyPr>
          <a:lstStyle/>
          <a:p>
            <a:pPr algn="ctr"/>
            <a:r>
              <a:rPr lang="ru-RU" sz="2400" b="1" i="1" dirty="0" smtClean="0">
                <a:solidFill>
                  <a:schemeClr val="tx1">
                    <a:lumMod val="85000"/>
                    <a:lumOff val="15000"/>
                  </a:schemeClr>
                </a:solidFill>
                <a:effectLst>
                  <a:outerShdw blurRad="38100" dist="38100" dir="2700000" algn="tl">
                    <a:srgbClr val="000000">
                      <a:alpha val="43137"/>
                    </a:srgbClr>
                  </a:outerShdw>
                </a:effectLst>
              </a:rPr>
              <a:t>Для </a:t>
            </a:r>
            <a:r>
              <a:rPr lang="ru-RU" sz="2400" b="1" i="1" dirty="0">
                <a:solidFill>
                  <a:schemeClr val="tx1">
                    <a:lumMod val="85000"/>
                    <a:lumOff val="15000"/>
                  </a:schemeClr>
                </a:solidFill>
                <a:effectLst>
                  <a:outerShdw blurRad="38100" dist="38100" dir="2700000" algn="tl">
                    <a:srgbClr val="000000">
                      <a:alpha val="43137"/>
                    </a:srgbClr>
                  </a:outerShdw>
                </a:effectLst>
              </a:rPr>
              <a:t>начала работы с Порталом необходимо и достаточно наличие установленного </a:t>
            </a:r>
            <a:r>
              <a:rPr lang="ru-RU" sz="2400" b="1" i="1" dirty="0" smtClean="0">
                <a:solidFill>
                  <a:schemeClr val="tx1">
                    <a:lumMod val="85000"/>
                    <a:lumOff val="15000"/>
                  </a:schemeClr>
                </a:solidFill>
                <a:effectLst>
                  <a:outerShdw blurRad="38100" dist="38100" dir="2700000" algn="tl">
                    <a:srgbClr val="000000">
                      <a:alpha val="43137"/>
                    </a:srgbClr>
                  </a:outerShdw>
                </a:effectLst>
              </a:rPr>
              <a:t>общего программного обеспечения (В соответствии с таблицей). </a:t>
            </a:r>
          </a:p>
          <a:p>
            <a:pPr algn="ctr"/>
            <a:endParaRPr lang="ru-RU" sz="2400" b="1" i="1" dirty="0">
              <a:solidFill>
                <a:schemeClr val="tx1">
                  <a:lumMod val="85000"/>
                  <a:lumOff val="15000"/>
                </a:schemeClr>
              </a:solidFill>
              <a:effectLst>
                <a:outerShdw blurRad="38100" dist="38100" dir="2700000" algn="tl">
                  <a:srgbClr val="000000">
                    <a:alpha val="43137"/>
                  </a:srgbClr>
                </a:outerShdw>
              </a:effectLst>
            </a:endParaRPr>
          </a:p>
        </p:txBody>
      </p:sp>
      <p:pic>
        <p:nvPicPr>
          <p:cNvPr id="9" name="Рисунок 8"/>
          <p:cNvPicPr>
            <a:picLocks noGrp="1" noChangeAspect="1"/>
          </p:cNvPicPr>
          <p:nvPr>
            <p:ph type="pic" idx="1"/>
          </p:nvPr>
        </p:nvPicPr>
        <p:blipFill>
          <a:blip r:embed="rId2">
            <a:extLst>
              <a:ext uri="{28A0092B-C50C-407E-A947-70E740481C1C}">
                <a14:useLocalDpi xmlns:a14="http://schemas.microsoft.com/office/drawing/2010/main" val="0"/>
              </a:ext>
            </a:extLst>
          </a:blip>
          <a:srcRect t="2631" b="2631"/>
          <a:stretch>
            <a:fillRect/>
          </a:stretch>
        </p:blipFill>
        <p:spPr>
          <a:xfrm>
            <a:off x="4087622" y="1775012"/>
            <a:ext cx="7590494" cy="4155141"/>
          </a:xfrm>
        </p:spPr>
      </p:pic>
      <p:sp>
        <p:nvSpPr>
          <p:cNvPr id="10" name="Стрелка вправо 9"/>
          <p:cNvSpPr/>
          <p:nvPr/>
        </p:nvSpPr>
        <p:spPr>
          <a:xfrm>
            <a:off x="1452282" y="4370294"/>
            <a:ext cx="2353236" cy="5782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Нижний колонтитул 2"/>
          <p:cNvSpPr>
            <a:spLocks noGrp="1"/>
          </p:cNvSpPr>
          <p:nvPr>
            <p:ph type="ftr" sz="quarter" idx="11"/>
          </p:nvPr>
        </p:nvSpPr>
        <p:spPr/>
        <p:txBody>
          <a:bodyPr/>
          <a:lstStyle/>
          <a:p>
            <a:r>
              <a:rPr lang="ru-RU" smtClean="0"/>
              <a:t>КГКУ "Примзакупки"</a:t>
            </a:r>
            <a:endParaRPr lang="ru-RU"/>
          </a:p>
        </p:txBody>
      </p:sp>
    </p:spTree>
    <p:extLst>
      <p:ext uri="{BB962C8B-B14F-4D97-AF65-F5344CB8AC3E}">
        <p14:creationId xmlns:p14="http://schemas.microsoft.com/office/powerpoint/2010/main" val="155633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1048" y="470647"/>
            <a:ext cx="4435849" cy="1264024"/>
          </a:xfrm>
        </p:spPr>
        <p:txBody>
          <a:bodyPr/>
          <a:lstStyle/>
          <a:p>
            <a:r>
              <a:rPr lang="ru-RU" b="1" dirty="0" smtClean="0"/>
              <a:t>Регистрация поставщиков</a:t>
            </a:r>
            <a:endParaRPr lang="ru-RU" b="1" dirty="0"/>
          </a:p>
        </p:txBody>
      </p:sp>
      <p:pic>
        <p:nvPicPr>
          <p:cNvPr id="9" name="Рисунок 8"/>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7712" b="17712"/>
          <a:stretch>
            <a:fillRect/>
          </a:stretch>
        </p:blipFill>
        <p:spPr>
          <a:xfrm>
            <a:off x="5880648" y="816667"/>
            <a:ext cx="5836492" cy="2514600"/>
          </a:xfrm>
          <a:pattFill prst="pct5">
            <a:fgClr>
              <a:schemeClr val="bg2">
                <a:lumMod val="75000"/>
              </a:schemeClr>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
        <p:nvSpPr>
          <p:cNvPr id="4" name="Текст 3"/>
          <p:cNvSpPr>
            <a:spLocks noGrp="1"/>
          </p:cNvSpPr>
          <p:nvPr>
            <p:ph type="body" sz="half" idx="2"/>
          </p:nvPr>
        </p:nvSpPr>
        <p:spPr>
          <a:xfrm>
            <a:off x="279026" y="1734671"/>
            <a:ext cx="5311589" cy="4921623"/>
          </a:xfrm>
        </p:spPr>
        <p:txBody>
          <a:bodyPr>
            <a:normAutofit/>
          </a:bodyPr>
          <a:lstStyle/>
          <a:p>
            <a:pPr algn="just"/>
            <a:r>
              <a:rPr lang="ru-RU" dirty="0"/>
              <a:t>Для начала работы с Подсистемой необходимо в адресной строке браузера набрать адрес Подсистемы</a:t>
            </a:r>
            <a:r>
              <a:rPr lang="ru-RU" u="sng" dirty="0">
                <a:effectLst>
                  <a:outerShdw blurRad="38100" dist="38100" dir="2700000" algn="tl">
                    <a:srgbClr val="000000">
                      <a:alpha val="43137"/>
                    </a:srgbClr>
                  </a:outerShdw>
                </a:effectLst>
              </a:rPr>
              <a:t>: </a:t>
            </a:r>
            <a:r>
              <a:rPr lang="ru-RU" b="1" u="sng" dirty="0">
                <a:solidFill>
                  <a:srgbClr val="FF0000"/>
                </a:solidFill>
                <a:effectLst>
                  <a:outerShdw blurRad="38100" dist="38100" dir="2700000" algn="tl">
                    <a:srgbClr val="000000">
                      <a:alpha val="43137"/>
                    </a:srgbClr>
                  </a:outerShdw>
                </a:effectLst>
              </a:rPr>
              <a:t>www.zakupki.mos.ru </a:t>
            </a:r>
            <a:endParaRPr lang="ru-RU" b="1" u="sng" dirty="0" smtClean="0">
              <a:solidFill>
                <a:srgbClr val="FF0000"/>
              </a:solidFill>
              <a:effectLst>
                <a:outerShdw blurRad="38100" dist="38100" dir="2700000" algn="tl">
                  <a:srgbClr val="000000">
                    <a:alpha val="43137"/>
                  </a:srgbClr>
                </a:outerShdw>
              </a:effectLst>
            </a:endParaRPr>
          </a:p>
          <a:p>
            <a:pPr algn="just"/>
            <a:r>
              <a:rPr lang="ru-RU" dirty="0"/>
              <a:t>Регистрация на Портале возможна при наличии у пользователя </a:t>
            </a:r>
            <a:r>
              <a:rPr lang="ru-RU" b="1" u="sng" dirty="0">
                <a:solidFill>
                  <a:srgbClr val="FF0000"/>
                </a:solidFill>
                <a:effectLst>
                  <a:outerShdw blurRad="38100" dist="38100" dir="2700000" algn="tl">
                    <a:srgbClr val="000000">
                      <a:alpha val="43137"/>
                    </a:srgbClr>
                  </a:outerShdw>
                </a:effectLst>
              </a:rPr>
              <a:t>сертификата ключа квалифицированной электронной подписи </a:t>
            </a:r>
            <a:r>
              <a:rPr lang="ru-RU" dirty="0"/>
              <a:t>(ЭП), изготовленного аккредитованными удостоверяющими центрами, перечень которых представлен на Портале уполномоченного федерального органа в области использования электронной подписи </a:t>
            </a:r>
            <a:endParaRPr lang="ru-RU" dirty="0" smtClean="0"/>
          </a:p>
          <a:p>
            <a:pPr algn="just"/>
            <a:r>
              <a:rPr lang="ru-RU" b="1" u="sng" dirty="0" smtClean="0">
                <a:solidFill>
                  <a:srgbClr val="FF0000"/>
                </a:solidFill>
                <a:effectLst>
                  <a:outerShdw blurRad="38100" dist="38100" dir="2700000" algn="tl">
                    <a:srgbClr val="000000">
                      <a:alpha val="43137"/>
                    </a:srgbClr>
                  </a:outerShdw>
                </a:effectLst>
              </a:rPr>
              <a:t>https</a:t>
            </a:r>
            <a:r>
              <a:rPr lang="ru-RU" b="1" u="sng" dirty="0">
                <a:solidFill>
                  <a:srgbClr val="FF0000"/>
                </a:solidFill>
                <a:effectLst>
                  <a:outerShdw blurRad="38100" dist="38100" dir="2700000" algn="tl">
                    <a:srgbClr val="000000">
                      <a:alpha val="43137"/>
                    </a:srgbClr>
                  </a:outerShdw>
                </a:effectLst>
              </a:rPr>
              <a:t>://e-trust.gosuslugi.ru/CA. </a:t>
            </a:r>
            <a:endParaRPr lang="ru-RU" b="1" u="sng" dirty="0" smtClean="0">
              <a:solidFill>
                <a:srgbClr val="FF0000"/>
              </a:solidFill>
              <a:effectLst>
                <a:outerShdw blurRad="38100" dist="38100" dir="2700000" algn="tl">
                  <a:srgbClr val="000000">
                    <a:alpha val="43137"/>
                  </a:srgbClr>
                </a:outerShdw>
              </a:effectLst>
            </a:endParaRPr>
          </a:p>
          <a:p>
            <a:pPr algn="just"/>
            <a:r>
              <a:rPr lang="ru-RU" dirty="0"/>
              <a:t>Проверить подлинность сертификата электронной подписи, изданного удостоверяющим центром, входящим в список аккредитованных удостоверяющих центров Министерства связи и массовых коммуникаций можно на Портале государственных услуг </a:t>
            </a:r>
            <a:r>
              <a:rPr lang="ru-RU" b="1" u="sng" dirty="0">
                <a:solidFill>
                  <a:srgbClr val="FF0000"/>
                </a:solidFill>
                <a:effectLst>
                  <a:outerShdw blurRad="38100" dist="38100" dir="2700000" algn="tl">
                    <a:srgbClr val="000000">
                      <a:alpha val="43137"/>
                    </a:srgbClr>
                  </a:outerShdw>
                </a:effectLst>
              </a:rPr>
              <a:t>https://www.gosuslugi.ru/pgu/eds/. </a:t>
            </a:r>
          </a:p>
        </p:txBody>
      </p:sp>
      <p:pic>
        <p:nvPicPr>
          <p:cNvPr id="3" name="Рисунок 2"/>
          <p:cNvPicPr>
            <a:picLocks noChangeAspect="1"/>
          </p:cNvPicPr>
          <p:nvPr/>
        </p:nvPicPr>
        <p:blipFill>
          <a:blip r:embed="rId3"/>
          <a:stretch>
            <a:fillRect/>
          </a:stretch>
        </p:blipFill>
        <p:spPr>
          <a:xfrm>
            <a:off x="5880648" y="3698891"/>
            <a:ext cx="5729533" cy="1938337"/>
          </a:xfrm>
          <a:prstGeom prst="rect">
            <a:avLst/>
          </a:prstGeom>
        </p:spPr>
      </p:pic>
      <p:sp>
        <p:nvSpPr>
          <p:cNvPr id="5" name="Нижний колонтитул 4"/>
          <p:cNvSpPr>
            <a:spLocks noGrp="1"/>
          </p:cNvSpPr>
          <p:nvPr>
            <p:ph type="ftr" sz="quarter" idx="11"/>
          </p:nvPr>
        </p:nvSpPr>
        <p:spPr/>
        <p:txBody>
          <a:bodyPr/>
          <a:lstStyle/>
          <a:p>
            <a:r>
              <a:rPr lang="ru-RU" smtClean="0"/>
              <a:t>КГКУ "Примзакупки"</a:t>
            </a:r>
            <a:endParaRPr lang="ru-RU"/>
          </a:p>
        </p:txBody>
      </p:sp>
    </p:spTree>
    <p:extLst>
      <p:ext uri="{BB962C8B-B14F-4D97-AF65-F5344CB8AC3E}">
        <p14:creationId xmlns:p14="http://schemas.microsoft.com/office/powerpoint/2010/main" val="817970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10939836" cy="766482"/>
          </a:xfrm>
        </p:spPr>
        <p:txBody>
          <a:bodyPr/>
          <a:lstStyle/>
          <a:p>
            <a:pPr algn="ctr"/>
            <a:r>
              <a:rPr lang="ru-RU" b="1" dirty="0">
                <a:solidFill>
                  <a:srgbClr val="FF0000"/>
                </a:solidFill>
                <a:effectLst>
                  <a:outerShdw blurRad="38100" dist="38100" dir="2700000" algn="tl">
                    <a:srgbClr val="000000">
                      <a:alpha val="43137"/>
                    </a:srgbClr>
                  </a:outerShdw>
                </a:effectLst>
              </a:rPr>
              <a:t>Информационный блок «Как стать поставщиком» </a:t>
            </a: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19718" y="1918726"/>
            <a:ext cx="6799547" cy="4311470"/>
          </a:xfrm>
        </p:spPr>
      </p:pic>
      <p:sp>
        <p:nvSpPr>
          <p:cNvPr id="4" name="Текст 3"/>
          <p:cNvSpPr>
            <a:spLocks noGrp="1"/>
          </p:cNvSpPr>
          <p:nvPr>
            <p:ph type="body" sz="half" idx="2"/>
          </p:nvPr>
        </p:nvSpPr>
        <p:spPr>
          <a:xfrm rot="10800000" flipV="1">
            <a:off x="1438836" y="1223682"/>
            <a:ext cx="9916552" cy="2850777"/>
          </a:xfrm>
        </p:spPr>
        <p:txBody>
          <a:bodyPr>
            <a:normAutofit/>
          </a:bodyPr>
          <a:lstStyle/>
          <a:p>
            <a:pPr algn="just"/>
            <a:r>
              <a:rPr lang="ru-RU" sz="1800" dirty="0"/>
              <a:t>Для перехода в раздел «Как стать поставщиком» на главной странице Портала </a:t>
            </a:r>
            <a:r>
              <a:rPr lang="ru-RU" sz="1800" dirty="0" smtClean="0"/>
              <a:t>необходимо </a:t>
            </a:r>
            <a:r>
              <a:rPr lang="ru-RU" sz="1800" dirty="0"/>
              <a:t>нажать на кнопку «Как стать поставщиком Читать инструкцию» </a:t>
            </a:r>
            <a:r>
              <a:rPr lang="ru-RU" sz="1800" dirty="0" smtClean="0"/>
              <a:t>в </a:t>
            </a:r>
            <a:r>
              <a:rPr lang="ru-RU" sz="1800" dirty="0"/>
              <a:t>блоке с </a:t>
            </a:r>
            <a:r>
              <a:rPr lang="ru-RU" sz="1800" dirty="0" smtClean="0"/>
              <a:t>инструкциями.</a:t>
            </a:r>
          </a:p>
          <a:p>
            <a:pPr algn="just"/>
            <a:endParaRPr lang="ru-RU" sz="1800" dirty="0" smtClean="0"/>
          </a:p>
        </p:txBody>
      </p:sp>
      <p:sp>
        <p:nvSpPr>
          <p:cNvPr id="3" name="Нижний колонтитул 2"/>
          <p:cNvSpPr>
            <a:spLocks noGrp="1"/>
          </p:cNvSpPr>
          <p:nvPr>
            <p:ph type="ftr" sz="quarter" idx="11"/>
          </p:nvPr>
        </p:nvSpPr>
        <p:spPr/>
        <p:txBody>
          <a:bodyPr/>
          <a:lstStyle/>
          <a:p>
            <a:r>
              <a:rPr lang="ru-RU" smtClean="0"/>
              <a:t>КГКУ "Примзакупки"</a:t>
            </a:r>
            <a:endParaRPr lang="ru-RU"/>
          </a:p>
        </p:txBody>
      </p:sp>
    </p:spTree>
    <p:extLst>
      <p:ext uri="{BB962C8B-B14F-4D97-AF65-F5344CB8AC3E}">
        <p14:creationId xmlns:p14="http://schemas.microsoft.com/office/powerpoint/2010/main" val="2640620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Grp="1" noChangeAspect="1"/>
          </p:cNvPicPr>
          <p:nvPr>
            <p:ph type="pic" idx="1"/>
          </p:nvPr>
        </p:nvPicPr>
        <p:blipFill>
          <a:blip r:embed="rId2">
            <a:extLst>
              <a:ext uri="{28A0092B-C50C-407E-A947-70E740481C1C}">
                <a14:useLocalDpi xmlns:a14="http://schemas.microsoft.com/office/drawing/2010/main" val="0"/>
              </a:ext>
            </a:extLst>
          </a:blip>
          <a:srcRect t="16390" b="16390"/>
          <a:stretch>
            <a:fillRect/>
          </a:stretch>
        </p:blipFill>
        <p:spPr>
          <a:xfrm>
            <a:off x="766763" y="2703513"/>
            <a:ext cx="10542587" cy="3402012"/>
          </a:xfrm>
        </p:spPr>
      </p:pic>
      <p:sp>
        <p:nvSpPr>
          <p:cNvPr id="4" name="Текст 3"/>
          <p:cNvSpPr>
            <a:spLocks noGrp="1"/>
          </p:cNvSpPr>
          <p:nvPr>
            <p:ph type="body" sz="half" idx="2"/>
          </p:nvPr>
        </p:nvSpPr>
        <p:spPr>
          <a:xfrm>
            <a:off x="282387" y="712694"/>
            <a:ext cx="11376213" cy="1990165"/>
          </a:xfrm>
        </p:spPr>
        <p:txBody>
          <a:bodyPr>
            <a:noAutofit/>
          </a:bodyPr>
          <a:lstStyle/>
          <a:p>
            <a:r>
              <a:rPr lang="ru-RU" sz="2000" dirty="0"/>
              <a:t>На портале поставщиков возможны три способа регистрации: </a:t>
            </a:r>
            <a:r>
              <a:rPr lang="ru-RU" sz="2000" i="1" dirty="0">
                <a:solidFill>
                  <a:srgbClr val="FF0000"/>
                </a:solidFill>
              </a:rPr>
              <a:t>упрощенная, с помощью электронной подписи и регистрация в качестве физического лица. </a:t>
            </a:r>
            <a:endParaRPr lang="ru-RU" sz="2000" i="1" dirty="0" smtClean="0">
              <a:solidFill>
                <a:srgbClr val="FF0000"/>
              </a:solidFill>
            </a:endParaRPr>
          </a:p>
          <a:p>
            <a:pPr indent="457200" algn="just"/>
            <a:r>
              <a:rPr lang="ru-RU" sz="2000" dirty="0"/>
              <a:t> При регистрации на Портале поставщиков необходимо сначала зарегистрировать организацию, используя сертификат, выданный на организацию, а потом добавить пользователей. Для работы на Портале поставщиков пользователи должны использовать сертификат, выданный на физическое </a:t>
            </a:r>
            <a:r>
              <a:rPr lang="ru-RU" sz="2000" dirty="0" smtClean="0"/>
              <a:t>лицо</a:t>
            </a:r>
          </a:p>
        </p:txBody>
      </p:sp>
      <p:sp>
        <p:nvSpPr>
          <p:cNvPr id="12" name="Стрелка вправо 11"/>
          <p:cNvSpPr/>
          <p:nvPr/>
        </p:nvSpPr>
        <p:spPr>
          <a:xfrm>
            <a:off x="430306" y="1438835"/>
            <a:ext cx="336177" cy="2017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0000"/>
              </a:solidFill>
            </a:endParaRPr>
          </a:p>
        </p:txBody>
      </p:sp>
      <p:sp>
        <p:nvSpPr>
          <p:cNvPr id="2" name="Нижний колонтитул 1"/>
          <p:cNvSpPr>
            <a:spLocks noGrp="1"/>
          </p:cNvSpPr>
          <p:nvPr>
            <p:ph type="ftr" sz="quarter" idx="11"/>
          </p:nvPr>
        </p:nvSpPr>
        <p:spPr/>
        <p:txBody>
          <a:bodyPr/>
          <a:lstStyle/>
          <a:p>
            <a:r>
              <a:rPr lang="ru-RU" smtClean="0"/>
              <a:t>КГКУ "Примзакупки"</a:t>
            </a:r>
            <a:endParaRPr lang="ru-RU"/>
          </a:p>
        </p:txBody>
      </p:sp>
    </p:spTree>
    <p:extLst>
      <p:ext uri="{BB962C8B-B14F-4D97-AF65-F5344CB8AC3E}">
        <p14:creationId xmlns:p14="http://schemas.microsoft.com/office/powerpoint/2010/main" val="2413334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36176"/>
            <a:ext cx="10159906" cy="968189"/>
          </a:xfrm>
        </p:spPr>
        <p:txBody>
          <a:bodyPr>
            <a:normAutofit fontScale="90000"/>
          </a:bodyPr>
          <a:lstStyle/>
          <a:p>
            <a:pPr algn="ctr"/>
            <a:r>
              <a:rPr lang="ru-RU" b="1" dirty="0">
                <a:solidFill>
                  <a:srgbClr val="FF0000"/>
                </a:solidFill>
              </a:rPr>
              <a:t>Упрощенная регистрация пользователя </a:t>
            </a:r>
            <a:br>
              <a:rPr lang="ru-RU" b="1" dirty="0">
                <a:solidFill>
                  <a:srgbClr val="FF0000"/>
                </a:solidFill>
              </a:rPr>
            </a:br>
            <a:endParaRPr lang="ru-RU" b="1" dirty="0">
              <a:solidFill>
                <a:srgbClr val="FF0000"/>
              </a:solidFill>
            </a:endParaRPr>
          </a:p>
        </p:txBody>
      </p:sp>
      <p:pic>
        <p:nvPicPr>
          <p:cNvPr id="12" name="Рисунок 11"/>
          <p:cNvPicPr>
            <a:picLocks noGrp="1" noChangeAspect="1"/>
          </p:cNvPicPr>
          <p:nvPr>
            <p:ph type="pic" idx="1"/>
          </p:nvPr>
        </p:nvPicPr>
        <p:blipFill>
          <a:blip r:embed="rId2">
            <a:extLst>
              <a:ext uri="{28A0092B-C50C-407E-A947-70E740481C1C}">
                <a14:useLocalDpi xmlns:a14="http://schemas.microsoft.com/office/drawing/2010/main" val="0"/>
              </a:ext>
            </a:extLst>
          </a:blip>
          <a:srcRect t="7553" b="7553"/>
          <a:stretch>
            <a:fillRect/>
          </a:stretch>
        </p:blipFill>
        <p:spPr>
          <a:xfrm>
            <a:off x="6965578" y="1465264"/>
            <a:ext cx="4867646" cy="3455528"/>
          </a:xfrm>
        </p:spPr>
      </p:pic>
      <p:sp>
        <p:nvSpPr>
          <p:cNvPr id="4" name="Текст 3"/>
          <p:cNvSpPr>
            <a:spLocks noGrp="1"/>
          </p:cNvSpPr>
          <p:nvPr>
            <p:ph type="body" sz="half" idx="2"/>
          </p:nvPr>
        </p:nvSpPr>
        <p:spPr>
          <a:xfrm>
            <a:off x="201706" y="1183341"/>
            <a:ext cx="6763872" cy="5150224"/>
          </a:xfrm>
        </p:spPr>
        <p:txBody>
          <a:bodyPr>
            <a:normAutofit fontScale="62500" lnSpcReduction="20000"/>
          </a:bodyPr>
          <a:lstStyle/>
          <a:p>
            <a:r>
              <a:rPr lang="ru-RU" sz="2600" dirty="0"/>
              <a:t>Для </a:t>
            </a:r>
            <a:r>
              <a:rPr lang="ru-RU" sz="2600" b="1" dirty="0">
                <a:solidFill>
                  <a:srgbClr val="FF0000"/>
                </a:solidFill>
              </a:rPr>
              <a:t>упрощенной регистрации </a:t>
            </a:r>
            <a:r>
              <a:rPr lang="ru-RU" sz="2600" dirty="0"/>
              <a:t>на Портале поставщиков необходимо перейти на главную страницу Портала поставщиков и выполнить следующие шаги: </a:t>
            </a:r>
          </a:p>
          <a:p>
            <a:pPr lvl="0"/>
            <a:r>
              <a:rPr lang="ru-RU" sz="2600" dirty="0" smtClean="0"/>
              <a:t>1) Нажать </a:t>
            </a:r>
            <a:r>
              <a:rPr lang="ru-RU" sz="2600" dirty="0"/>
              <a:t>на кнопку «Регистрация», после чего откроется страница «Регистрация» (по умолчанию открывается страница регистрации по электронной подписи</a:t>
            </a:r>
            <a:r>
              <a:rPr lang="ru-RU" sz="2600" dirty="0" smtClean="0"/>
              <a:t>);</a:t>
            </a:r>
            <a:endParaRPr lang="ru-RU" sz="2600" dirty="0"/>
          </a:p>
          <a:p>
            <a:pPr lvl="0"/>
            <a:r>
              <a:rPr lang="ru-RU" sz="2600" dirty="0"/>
              <a:t> </a:t>
            </a:r>
            <a:r>
              <a:rPr lang="ru-RU" sz="2600" dirty="0" smtClean="0"/>
              <a:t>2) Чтобы </a:t>
            </a:r>
            <a:r>
              <a:rPr lang="ru-RU" sz="2600" dirty="0"/>
              <a:t>перейти к упрощенному способу регистрации необходимо нажать кнопку «Упрощенная регистрация</a:t>
            </a:r>
            <a:r>
              <a:rPr lang="ru-RU" sz="2600" dirty="0" smtClean="0"/>
              <a:t>»;</a:t>
            </a:r>
            <a:endParaRPr lang="ru-RU" sz="2600" dirty="0"/>
          </a:p>
          <a:p>
            <a:pPr lvl="0"/>
            <a:r>
              <a:rPr lang="ru-RU" sz="2600" dirty="0"/>
              <a:t> </a:t>
            </a:r>
            <a:r>
              <a:rPr lang="ru-RU" sz="2600" dirty="0" smtClean="0"/>
              <a:t>3) Появившиеся </a:t>
            </a:r>
            <a:r>
              <a:rPr lang="ru-RU" sz="2600" dirty="0"/>
              <a:t>на странице обязательные поля необходимо заполнить, после чего нажать на кнопку «Зарегистрироваться</a:t>
            </a:r>
            <a:r>
              <a:rPr lang="ru-RU" sz="2600" dirty="0" smtClean="0"/>
              <a:t>»;</a:t>
            </a:r>
            <a:endParaRPr lang="ru-RU" sz="2600" dirty="0"/>
          </a:p>
          <a:p>
            <a:pPr lvl="0"/>
            <a:r>
              <a:rPr lang="ru-RU" sz="2600" dirty="0" smtClean="0"/>
              <a:t>4) После </a:t>
            </a:r>
            <a:r>
              <a:rPr lang="ru-RU" sz="2600" dirty="0"/>
              <a:t>на указанный e-</a:t>
            </a:r>
            <a:r>
              <a:rPr lang="ru-RU" sz="2600" dirty="0" err="1"/>
              <a:t>mail</a:t>
            </a:r>
            <a:r>
              <a:rPr lang="ru-RU" sz="2600" dirty="0"/>
              <a:t> в течение 10 минут будет отправлен временный </a:t>
            </a:r>
            <a:r>
              <a:rPr lang="ru-RU" sz="2600" dirty="0" smtClean="0"/>
              <a:t>пароль;</a:t>
            </a:r>
            <a:endParaRPr lang="ru-RU" sz="2600" dirty="0"/>
          </a:p>
          <a:p>
            <a:pPr lvl="0"/>
            <a:r>
              <a:rPr lang="ru-RU" sz="2600" dirty="0" smtClean="0"/>
              <a:t>5) Для </a:t>
            </a:r>
            <a:r>
              <a:rPr lang="ru-RU" sz="2600" dirty="0"/>
              <a:t>завершения регистрации необходимо перейти по ссылке в письме и заменить временный пароль на </a:t>
            </a:r>
            <a:r>
              <a:rPr lang="ru-RU" sz="2600" dirty="0" smtClean="0"/>
              <a:t>постоянный.</a:t>
            </a:r>
            <a:endParaRPr lang="ru-RU" sz="2600" dirty="0"/>
          </a:p>
          <a:p>
            <a:pPr lvl="0"/>
            <a:r>
              <a:rPr lang="ru-RU" sz="2600" b="1" i="1" dirty="0">
                <a:solidFill>
                  <a:srgbClr val="0070C0"/>
                </a:solidFill>
              </a:rPr>
              <a:t>При успешной регистрации появится соответствующее системное сообщение.  </a:t>
            </a:r>
          </a:p>
          <a:p>
            <a:pPr algn="ctr"/>
            <a:r>
              <a:rPr lang="he-IL" sz="4600" dirty="0" smtClean="0">
                <a:solidFill>
                  <a:srgbClr val="FF0000"/>
                </a:solidFill>
              </a:rPr>
              <a:t>יִיִיִ</a:t>
            </a:r>
            <a:r>
              <a:rPr lang="ru-RU" sz="2600" dirty="0" smtClean="0"/>
              <a:t> </a:t>
            </a:r>
            <a:r>
              <a:rPr lang="ru-RU" sz="2600" b="1" dirty="0"/>
              <a:t>Для того, чтобы вести полноценную деятельность на портале Поставщиков после упрощенной регистрации необходимо направить заявку на изменение данных о компании модераторам и прикрепить электронную подпись. </a:t>
            </a:r>
          </a:p>
          <a:p>
            <a:r>
              <a:rPr lang="ru-RU" b="1" dirty="0"/>
              <a:t> </a:t>
            </a:r>
          </a:p>
        </p:txBody>
      </p:sp>
      <p:sp>
        <p:nvSpPr>
          <p:cNvPr id="3" name="Нижний колонтитул 2"/>
          <p:cNvSpPr>
            <a:spLocks noGrp="1"/>
          </p:cNvSpPr>
          <p:nvPr>
            <p:ph type="ftr" sz="quarter" idx="11"/>
          </p:nvPr>
        </p:nvSpPr>
        <p:spPr/>
        <p:txBody>
          <a:bodyPr/>
          <a:lstStyle/>
          <a:p>
            <a:r>
              <a:rPr lang="ru-RU" smtClean="0"/>
              <a:t>КГКУ "Примзакупки"</a:t>
            </a:r>
            <a:endParaRPr lang="ru-RU"/>
          </a:p>
        </p:txBody>
      </p:sp>
    </p:spTree>
    <p:extLst>
      <p:ext uri="{BB962C8B-B14F-4D97-AF65-F5344CB8AC3E}">
        <p14:creationId xmlns:p14="http://schemas.microsoft.com/office/powerpoint/2010/main" val="645718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2659" y="363072"/>
            <a:ext cx="10252728" cy="806822"/>
          </a:xfrm>
        </p:spPr>
        <p:txBody>
          <a:bodyPr/>
          <a:lstStyle/>
          <a:p>
            <a:pPr algn="ctr"/>
            <a:r>
              <a:rPr lang="ru-RU" b="1" dirty="0">
                <a:solidFill>
                  <a:srgbClr val="FF0000"/>
                </a:solidFill>
              </a:rPr>
              <a:t>Регистрация по электронной подписи </a:t>
            </a:r>
          </a:p>
        </p:txBody>
      </p:sp>
      <p:pic>
        <p:nvPicPr>
          <p:cNvPr id="6" name="Рисунок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943" r="1943"/>
          <a:stretch>
            <a:fillRect/>
          </a:stretch>
        </p:blipFill>
        <p:spPr>
          <a:xfrm>
            <a:off x="6579061" y="2286000"/>
            <a:ext cx="4776327" cy="2782888"/>
          </a:xfrm>
        </p:spPr>
      </p:pic>
      <p:sp>
        <p:nvSpPr>
          <p:cNvPr id="4" name="Текст 3"/>
          <p:cNvSpPr>
            <a:spLocks noGrp="1"/>
          </p:cNvSpPr>
          <p:nvPr>
            <p:ph type="body" sz="half" idx="2"/>
          </p:nvPr>
        </p:nvSpPr>
        <p:spPr>
          <a:xfrm>
            <a:off x="416859" y="1169894"/>
            <a:ext cx="6064623" cy="5244353"/>
          </a:xfrm>
        </p:spPr>
        <p:txBody>
          <a:bodyPr>
            <a:noAutofit/>
          </a:bodyPr>
          <a:lstStyle/>
          <a:p>
            <a:pPr algn="just"/>
            <a:r>
              <a:rPr lang="ru-RU" sz="1800" dirty="0"/>
              <a:t>Для </a:t>
            </a:r>
            <a:r>
              <a:rPr lang="ru-RU" sz="1800" b="1" dirty="0">
                <a:solidFill>
                  <a:srgbClr val="FF0000"/>
                </a:solidFill>
              </a:rPr>
              <a:t>регистрации</a:t>
            </a:r>
            <a:r>
              <a:rPr lang="ru-RU" sz="1800" dirty="0"/>
              <a:t> по электронной подписи на Портале поставщиков необходимо перейти на главную страницу Портала поставщиков и выполнить следующие шаги: </a:t>
            </a:r>
            <a:endParaRPr lang="ru-RU" sz="1800" dirty="0" smtClean="0"/>
          </a:p>
          <a:p>
            <a:pPr marL="342900" indent="-342900" algn="just">
              <a:buAutoNum type="arabicParenR"/>
            </a:pPr>
            <a:r>
              <a:rPr lang="ru-RU" sz="1800" dirty="0" smtClean="0"/>
              <a:t>Нажать </a:t>
            </a:r>
            <a:r>
              <a:rPr lang="ru-RU" sz="1800" dirty="0"/>
              <a:t>кнопку «Зарегистрироваться», после чего откроется страница «Регистрация по ЭП</a:t>
            </a:r>
            <a:r>
              <a:rPr lang="ru-RU" sz="1800" dirty="0" smtClean="0"/>
              <a:t>»;</a:t>
            </a:r>
          </a:p>
          <a:p>
            <a:pPr marL="342900" indent="-342900" algn="just">
              <a:buAutoNum type="arabicParenR"/>
            </a:pPr>
            <a:r>
              <a:rPr lang="ru-RU" sz="1800" dirty="0"/>
              <a:t>На странице «Регистрация по ЭП» заполнить обязательные поля «E-</a:t>
            </a:r>
            <a:r>
              <a:rPr lang="ru-RU" sz="1800" dirty="0" err="1"/>
              <a:t>mail</a:t>
            </a:r>
            <a:r>
              <a:rPr lang="ru-RU" sz="1800" dirty="0"/>
              <a:t>» и выбрать сертификат, после чего нажать на кнопку «Зарегистрироваться</a:t>
            </a:r>
            <a:r>
              <a:rPr lang="ru-RU" sz="1800" dirty="0" smtClean="0"/>
              <a:t>»;</a:t>
            </a:r>
          </a:p>
          <a:p>
            <a:pPr marL="342900" indent="-342900" algn="just">
              <a:buAutoNum type="arabicParenR"/>
            </a:pPr>
            <a:r>
              <a:rPr lang="ru-RU" sz="1800" dirty="0"/>
              <a:t>При успешной регистрации появится соответствующее системное </a:t>
            </a:r>
            <a:r>
              <a:rPr lang="ru-RU" sz="1800" dirty="0" smtClean="0"/>
              <a:t>сообщение;</a:t>
            </a:r>
          </a:p>
          <a:p>
            <a:pPr marL="342900" indent="-342900" algn="just">
              <a:buAutoNum type="arabicParenR"/>
            </a:pPr>
            <a:r>
              <a:rPr lang="ru-RU" sz="1800" dirty="0"/>
              <a:t> На указанную электронную почту от Портала поставщиков придут следующие письма</a:t>
            </a:r>
            <a:r>
              <a:rPr lang="ru-RU" sz="1800" dirty="0" smtClean="0"/>
              <a:t>:</a:t>
            </a:r>
            <a:br>
              <a:rPr lang="ru-RU" sz="1800" dirty="0" smtClean="0"/>
            </a:br>
            <a:r>
              <a:rPr lang="ru-RU" sz="1800" dirty="0" smtClean="0"/>
              <a:t>- </a:t>
            </a:r>
            <a:r>
              <a:rPr lang="ru-RU" sz="1800" dirty="0"/>
              <a:t>Регистрация на Портале Поставщиков успешно </a:t>
            </a:r>
            <a:r>
              <a:rPr lang="ru-RU" sz="1800" dirty="0" smtClean="0"/>
              <a:t>завершена;</a:t>
            </a:r>
          </a:p>
          <a:p>
            <a:pPr algn="just"/>
            <a:r>
              <a:rPr lang="ru-RU" sz="1800" dirty="0"/>
              <a:t>       - Завершение </a:t>
            </a:r>
            <a:r>
              <a:rPr lang="ru-RU" sz="1800" dirty="0" smtClean="0"/>
              <a:t>регистрации</a:t>
            </a:r>
          </a:p>
          <a:p>
            <a:pPr algn="just"/>
            <a:r>
              <a:rPr lang="ru-RU" sz="1800" dirty="0"/>
              <a:t>5) После получения письма о завершении регистрации на Портале поставщиков, необходимо перейти на главную страницу Портала поставщиков и нажать на кнопку «Войти» в результате чего появится модальное окно «Вход» </a:t>
            </a:r>
          </a:p>
        </p:txBody>
      </p:sp>
      <p:sp>
        <p:nvSpPr>
          <p:cNvPr id="3" name="Нижний колонтитул 2"/>
          <p:cNvSpPr>
            <a:spLocks noGrp="1"/>
          </p:cNvSpPr>
          <p:nvPr>
            <p:ph type="ftr" sz="quarter" idx="11"/>
          </p:nvPr>
        </p:nvSpPr>
        <p:spPr/>
        <p:txBody>
          <a:bodyPr/>
          <a:lstStyle/>
          <a:p>
            <a:r>
              <a:rPr lang="ru-RU" smtClean="0"/>
              <a:t>КГКУ "Примзакупки"</a:t>
            </a:r>
            <a:endParaRPr lang="ru-RU"/>
          </a:p>
        </p:txBody>
      </p:sp>
    </p:spTree>
    <p:extLst>
      <p:ext uri="{BB962C8B-B14F-4D97-AF65-F5344CB8AC3E}">
        <p14:creationId xmlns:p14="http://schemas.microsoft.com/office/powerpoint/2010/main" val="2250272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Grp="1" noChangeAspect="1"/>
          </p:cNvPicPr>
          <p:nvPr>
            <p:ph type="pic" idx="1"/>
          </p:nvPr>
        </p:nvPicPr>
        <p:blipFill>
          <a:blip r:embed="rId2">
            <a:extLst>
              <a:ext uri="{28A0092B-C50C-407E-A947-70E740481C1C}">
                <a14:useLocalDpi xmlns:a14="http://schemas.microsoft.com/office/drawing/2010/main" val="0"/>
              </a:ext>
            </a:extLst>
          </a:blip>
          <a:srcRect l="11646" r="11646"/>
          <a:stretch>
            <a:fillRect/>
          </a:stretch>
        </p:blipFill>
        <p:spPr>
          <a:xfrm>
            <a:off x="7113494" y="1532685"/>
            <a:ext cx="4731496" cy="3469621"/>
          </a:xfrm>
        </p:spPr>
      </p:pic>
      <p:sp>
        <p:nvSpPr>
          <p:cNvPr id="4" name="Текст 3"/>
          <p:cNvSpPr>
            <a:spLocks noGrp="1"/>
          </p:cNvSpPr>
          <p:nvPr>
            <p:ph type="body" sz="half" idx="2"/>
          </p:nvPr>
        </p:nvSpPr>
        <p:spPr>
          <a:xfrm>
            <a:off x="242047" y="363071"/>
            <a:ext cx="6871447" cy="6494929"/>
          </a:xfrm>
        </p:spPr>
        <p:txBody>
          <a:bodyPr>
            <a:noAutofit/>
          </a:bodyPr>
          <a:lstStyle/>
          <a:p>
            <a:pPr algn="just"/>
            <a:r>
              <a:rPr lang="ru-RU" dirty="0" smtClean="0"/>
              <a:t>6) После </a:t>
            </a:r>
            <a:r>
              <a:rPr lang="ru-RU" dirty="0"/>
              <a:t>ввода логина и полученного временного пароля будет предложено сменить временный пароль. Заполнив поля «Текущий пароль», «Новый пароль» и «Повтор нового пароля» и нажав на кнопку «Сменить пароль», появится системное сообщение об успешном изменении </a:t>
            </a:r>
            <a:r>
              <a:rPr lang="ru-RU" dirty="0" smtClean="0"/>
              <a:t>пароля;</a:t>
            </a:r>
          </a:p>
          <a:p>
            <a:pPr algn="just"/>
            <a:r>
              <a:rPr lang="ru-RU" dirty="0"/>
              <a:t>7) Далее для завершения регистрации необходимо заполнить профиль и выбрать роль, в соответствии с которой будет осуществляться работа на Портале поставщиков: «Региональный заказчик» или «Поставщик</a:t>
            </a:r>
            <a:r>
              <a:rPr lang="ru-RU" dirty="0" smtClean="0"/>
              <a:t>»;</a:t>
            </a:r>
          </a:p>
          <a:p>
            <a:pPr algn="just"/>
            <a:r>
              <a:rPr lang="ru-RU" dirty="0"/>
              <a:t>8) Далее необходимо заполнить вкладки «Основные сведения», «Банковские реквизиты», «Контактная информация», «Дополнительные реквизиты» и «Статистические коды» и «Сведения о пользователях» и направить заявку на </a:t>
            </a:r>
            <a:r>
              <a:rPr lang="ru-RU" dirty="0" smtClean="0"/>
              <a:t>регистрацию;</a:t>
            </a:r>
          </a:p>
          <a:p>
            <a:pPr algn="just"/>
            <a:r>
              <a:rPr lang="ru-RU" dirty="0"/>
              <a:t>9) После корректного заполнения сведений в заявке на изменение данных, </a:t>
            </a:r>
            <a:r>
              <a:rPr lang="ru-RU" dirty="0" smtClean="0"/>
              <a:t>необходимо </a:t>
            </a:r>
            <a:r>
              <a:rPr lang="ru-RU" dirty="0"/>
              <a:t>отправить её на обработку, нажав на </a:t>
            </a:r>
            <a:r>
              <a:rPr lang="ru-RU" dirty="0" smtClean="0"/>
              <a:t>кнопку </a:t>
            </a:r>
            <a:r>
              <a:rPr lang="ru-RU" b="1" i="1" u="sng" dirty="0" smtClean="0">
                <a:solidFill>
                  <a:srgbClr val="FF0000"/>
                </a:solidFill>
              </a:rPr>
              <a:t>отправить заявку </a:t>
            </a:r>
            <a:r>
              <a:rPr lang="ru-RU" dirty="0"/>
              <a:t>. В случае успешной отправки заявки, Система выдаст соответствующее сообщение (Рисунок 36). Сведения о состоянии направленной заявки отображаются на вкладке «Отправленные заявки» заявки на изменение данных. </a:t>
            </a:r>
            <a:endParaRPr lang="ru-RU" dirty="0" smtClean="0"/>
          </a:p>
          <a:p>
            <a:pPr algn="just"/>
            <a:r>
              <a:rPr lang="ru-RU" dirty="0"/>
              <a:t>После отправки заявки на изменение данных компании, ей присваивается статус «Отправлена». После того, как заявка будет рассмотрена модератором, ей присвоится статус «Изменения приняты» или «Отклонена» в соответствии с решением модератора. Заявка на изменение данных компании может быть направлена на доработку поставщику, в таком случае ей присваивается статус «Требуется уточнение». Чтобы посмотреть комментарии модератора, необходимо в списке отправленных заявок нажать на наименование статуса, после чего откроется соответствующее модальное окно.  </a:t>
            </a:r>
          </a:p>
          <a:p>
            <a:pPr algn="just"/>
            <a:r>
              <a:rPr lang="ru-RU" dirty="0"/>
              <a:t> </a:t>
            </a:r>
          </a:p>
        </p:txBody>
      </p:sp>
      <p:sp>
        <p:nvSpPr>
          <p:cNvPr id="2" name="Нижний колонтитул 1"/>
          <p:cNvSpPr>
            <a:spLocks noGrp="1"/>
          </p:cNvSpPr>
          <p:nvPr>
            <p:ph type="ftr" sz="quarter" idx="11"/>
          </p:nvPr>
        </p:nvSpPr>
        <p:spPr/>
        <p:txBody>
          <a:bodyPr/>
          <a:lstStyle/>
          <a:p>
            <a:r>
              <a:rPr lang="ru-RU" smtClean="0"/>
              <a:t>КГКУ "Примзакупки"</a:t>
            </a:r>
            <a:endParaRPr lang="ru-RU"/>
          </a:p>
        </p:txBody>
      </p:sp>
    </p:spTree>
    <p:extLst>
      <p:ext uri="{BB962C8B-B14F-4D97-AF65-F5344CB8AC3E}">
        <p14:creationId xmlns:p14="http://schemas.microsoft.com/office/powerpoint/2010/main" val="111856910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596</TotalTime>
  <Words>2553</Words>
  <Application>Microsoft Office PowerPoint</Application>
  <PresentationFormat>Широкоэкранный</PresentationFormat>
  <Paragraphs>130</Paragraphs>
  <Slides>21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21</vt:i4>
      </vt:variant>
    </vt:vector>
  </HeadingPairs>
  <TitlesOfParts>
    <vt:vector size="26" baseType="lpstr">
      <vt:lpstr>Arial</vt:lpstr>
      <vt:lpstr>Calibri</vt:lpstr>
      <vt:lpstr>Calibri Light</vt:lpstr>
      <vt:lpstr>Times New Roman</vt:lpstr>
      <vt:lpstr>Тема Office</vt:lpstr>
      <vt:lpstr>Инструкция для поставщиков по работе с порталом</vt:lpstr>
      <vt:lpstr>Презентация PowerPoint</vt:lpstr>
      <vt:lpstr> Требования к программному и техническому обеспечению </vt:lpstr>
      <vt:lpstr>Регистрация поставщиков</vt:lpstr>
      <vt:lpstr>Информационный блок «Как стать поставщиком» </vt:lpstr>
      <vt:lpstr>Презентация PowerPoint</vt:lpstr>
      <vt:lpstr>Упрощенная регистрация пользователя  </vt:lpstr>
      <vt:lpstr>Регистрация по электронной подписи </vt:lpstr>
      <vt:lpstr>Презентация PowerPoint</vt:lpstr>
      <vt:lpstr>Презентация PowerPoint</vt:lpstr>
      <vt:lpstr>Презентация PowerPoint</vt:lpstr>
      <vt:lpstr>Презентация PowerPoint</vt:lpstr>
      <vt:lpstr>Котировочные сессии </vt:lpstr>
      <vt:lpstr>Презентация PowerPoint</vt:lpstr>
      <vt:lpstr>Закупки по потребностям </vt:lpstr>
      <vt:lpstr>Закупки из системы ЕИС </vt:lpstr>
      <vt:lpstr>Прямые закупки </vt:lpstr>
      <vt:lpstr>Планы и планы-графики </vt:lpstr>
      <vt:lpstr>        Контракты </vt:lpstr>
      <vt:lpstr> Регистрация контракта </vt:lpstr>
      <vt:lpstr>Данный раздел содержит перечень контрактов, которые были заключены в результате закупок, как на портале поставщик, так и на других торговых площадках (данные, полученные из ЕИС).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Инструкция для поставщиков по работе с порталом</dc:title>
  <dc:creator>Фуенсун Анастасия Дмитриевна</dc:creator>
  <cp:lastModifiedBy>Иванов Сергей Борисович</cp:lastModifiedBy>
  <cp:revision>38</cp:revision>
  <dcterms:created xsi:type="dcterms:W3CDTF">2020-07-29T05:17:52Z</dcterms:created>
  <dcterms:modified xsi:type="dcterms:W3CDTF">2020-07-30T23:51:53Z</dcterms:modified>
</cp:coreProperties>
</file>