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53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8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8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17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81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5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7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74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2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06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69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9A66-BC2B-4E20-B103-EE5DE4FB0672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C678-29B8-4F7A-9FAA-EF38D70B8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93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07" y="719251"/>
            <a:ext cx="11705308" cy="405105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9010" y="165253"/>
            <a:ext cx="116392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</a:rPr>
              <a:t>Конгрессно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-выставочный семинар-совещание «День Поля – 2021»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719252"/>
            <a:ext cx="636774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«О результатах проведения </a:t>
            </a:r>
          </a:p>
          <a:p>
            <a:pPr algn="ctr"/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семинаров-совещаний </a:t>
            </a:r>
          </a:p>
          <a:p>
            <a:pPr algn="ctr"/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«День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Поля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 </a:t>
            </a:r>
          </a:p>
          <a:p>
            <a:pPr algn="ctr"/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2018, 2019, 2020 годах»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540" y="4770304"/>
            <a:ext cx="11468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 smtClean="0">
                <a:solidFill>
                  <a:srgbClr val="002060"/>
                </a:solidFill>
              </a:rPr>
              <a:t>Емельянов А.Н., директор ФГБНУ «ФНЦ агробиотехнологий Дальнего Востока им. А.К. Чайки»</a:t>
            </a:r>
          </a:p>
          <a:p>
            <a:pPr algn="ctr"/>
            <a:r>
              <a:rPr lang="ru-RU" sz="2100" b="1" dirty="0" err="1" smtClean="0">
                <a:solidFill>
                  <a:srgbClr val="002060"/>
                </a:solidFill>
              </a:rPr>
              <a:t>Танасогло</a:t>
            </a:r>
            <a:r>
              <a:rPr lang="ru-RU" sz="2100" b="1" dirty="0" smtClean="0">
                <a:solidFill>
                  <a:srgbClr val="002060"/>
                </a:solidFill>
              </a:rPr>
              <a:t> В.А., старший агроном АО «</a:t>
            </a:r>
            <a:r>
              <a:rPr lang="ru-RU" sz="2100" b="1" dirty="0" err="1" smtClean="0">
                <a:solidFill>
                  <a:srgbClr val="002060"/>
                </a:solidFill>
              </a:rPr>
              <a:t>ПримАгро</a:t>
            </a:r>
            <a:r>
              <a:rPr lang="ru-RU" sz="2100" b="1" dirty="0" smtClean="0">
                <a:solidFill>
                  <a:srgbClr val="002060"/>
                </a:solidFill>
              </a:rPr>
              <a:t>»</a:t>
            </a:r>
          </a:p>
          <a:p>
            <a:pPr algn="ctr"/>
            <a:r>
              <a:rPr lang="ru-RU" sz="2100" b="1" dirty="0" smtClean="0">
                <a:solidFill>
                  <a:srgbClr val="002060"/>
                </a:solidFill>
              </a:rPr>
              <a:t>Федоренко Н.Г., главный агроном ООО «Совхоз Искра»</a:t>
            </a:r>
          </a:p>
          <a:p>
            <a:pPr algn="just"/>
            <a:endParaRPr lang="ru-RU" sz="21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100" b="1" dirty="0" smtClean="0">
                <a:solidFill>
                  <a:schemeClr val="accent6">
                    <a:lumMod val="50000"/>
                  </a:schemeClr>
                </a:solidFill>
              </a:rPr>
              <a:t>24 сентября, </a:t>
            </a:r>
          </a:p>
          <a:p>
            <a:pPr algn="ctr"/>
            <a:r>
              <a:rPr lang="ru-RU" sz="2100" b="1" dirty="0" smtClean="0">
                <a:solidFill>
                  <a:schemeClr val="accent6">
                    <a:lumMod val="50000"/>
                  </a:schemeClr>
                </a:solidFill>
              </a:rPr>
              <a:t>г. Уссурийск, с. Загородное</a:t>
            </a:r>
            <a:endParaRPr lang="ru-RU" sz="21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09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228600"/>
            <a:ext cx="1135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Урожайность и качество зерна сои, 2020 год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58575" y="5629275"/>
            <a:ext cx="48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7996"/>
              </p:ext>
            </p:extLst>
          </p:nvPr>
        </p:nvGraphicFramePr>
        <p:xfrm>
          <a:off x="1574800" y="1196622"/>
          <a:ext cx="9334500" cy="457141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968661"/>
                <a:gridCol w="2337371"/>
                <a:gridCol w="2172556"/>
                <a:gridCol w="1855912"/>
              </a:tblGrid>
              <a:tr h="30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Сорт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Урожайность, ц/га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Протеин, 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Жир, 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Сфера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28,4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36,5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22,9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Приморская 96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29,2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36,8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21,8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Приморская 86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35,9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38,3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21,6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МИР (ПМ2)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29,9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41,1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19,6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МИР (8)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29,2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39,5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20,2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МИР № 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30,1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40,7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20,3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МИР № 21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34,4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41,8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19,8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7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Киото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31,1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42,5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19,9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64180" y="2481910"/>
            <a:ext cx="19178427" cy="1016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050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875" y="371475"/>
            <a:ext cx="882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Урожайность зерна кукурузы, 2020 год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81113"/>
              </p:ext>
            </p:extLst>
          </p:nvPr>
        </p:nvGraphicFramePr>
        <p:xfrm>
          <a:off x="1790699" y="1079502"/>
          <a:ext cx="8696325" cy="48768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4347697"/>
                <a:gridCol w="4348628"/>
              </a:tblGrid>
              <a:tr h="2892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Гибрид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Урожайность, т/га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Ладожский 292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13,92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Ладожский 277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12,94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Краснодарский 291 АМВ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14,68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Краснодарский 377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13,58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КСС 5180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14,00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КСС 5291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12,52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Фортаго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14,43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Телиас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14,26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</a:rPr>
                        <a:t>Маримба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13,12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Скорпиус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12,76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effectLst/>
                          <a:latin typeface="+mn-lt"/>
                        </a:rPr>
                        <a:t>Чоринтос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</a:rPr>
                        <a:t>11,14</a:t>
                      </a:r>
                      <a:endParaRPr lang="ru-RU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Р9074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16,43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Р0074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14,94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Р0023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14,24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</a:rPr>
                        <a:t>Р8307</a:t>
                      </a:r>
                      <a:endParaRPr lang="ru-RU" sz="20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13,49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325110" y="2293938"/>
            <a:ext cx="2058745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188700" y="60452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51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8810" y="330506"/>
            <a:ext cx="11204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Условия проведения демонстрационных испытаний сельскохозяйственных культур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13475" y="6367749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27114" y="914400"/>
            <a:ext cx="105651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2018 г.</a:t>
            </a:r>
            <a:r>
              <a:rPr lang="ru-RU" sz="2000" b="1" dirty="0" smtClean="0"/>
              <a:t> 	ФГБНУ «ФНЦ агробиотехнологий Дальнего Востока им. А.К. </a:t>
            </a:r>
            <a:r>
              <a:rPr lang="ru-RU" sz="2000" b="1" dirty="0" smtClean="0"/>
              <a:t>Чайки»	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ГТК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2,27</a:t>
            </a:r>
            <a:r>
              <a:rPr lang="ru-RU" sz="2000" b="1" dirty="0" smtClean="0"/>
              <a:t>	(Уссурийский городской округ)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2019 г.</a:t>
            </a:r>
            <a:r>
              <a:rPr lang="ru-RU" sz="2000" b="1" dirty="0" smtClean="0"/>
              <a:t>	АО «Прим Агро»							</a:t>
            </a: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ГТК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– 1,78</a:t>
            </a:r>
          </a:p>
          <a:p>
            <a:pPr algn="just"/>
            <a:r>
              <a:rPr lang="ru-RU" sz="2000" b="1" dirty="0"/>
              <a:t>	</a:t>
            </a:r>
            <a:r>
              <a:rPr lang="ru-RU" sz="2000" b="1" dirty="0" smtClean="0"/>
              <a:t>(Михайловский муниципальный </a:t>
            </a:r>
            <a:r>
              <a:rPr lang="ru-RU" sz="2000" b="1" dirty="0" smtClean="0"/>
              <a:t>район)</a:t>
            </a:r>
            <a:endParaRPr lang="ru-RU" sz="2000" b="1" dirty="0" smtClean="0"/>
          </a:p>
          <a:p>
            <a:pPr algn="just"/>
            <a:endParaRPr lang="ru-RU" sz="2000" b="1" dirty="0"/>
          </a:p>
          <a:p>
            <a:pPr algn="just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2020 г.</a:t>
            </a:r>
            <a:r>
              <a:rPr lang="ru-RU" sz="2000" b="1" dirty="0" smtClean="0"/>
              <a:t>	ООО «Совхоз Искра»							</a:t>
            </a: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ГТК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2,23</a:t>
            </a:r>
            <a:r>
              <a:rPr lang="ru-RU" sz="2000" b="1" dirty="0" smtClean="0"/>
              <a:t>	(Октябрьский муниципальный район)</a:t>
            </a:r>
            <a:endParaRPr lang="ru-RU" sz="2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665" y="3621952"/>
            <a:ext cx="8890612" cy="274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0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708" y="198304"/>
            <a:ext cx="11160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Факторы, определяющие урожайность сельскохозяйственных культур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0834" y="648953"/>
            <a:ext cx="92321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Сорт, качество семян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Технология и технические средства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Плодородие почвы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Севооборот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Система удобрения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Система защиты растений от болезней, вредителей и сорняков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Природно-климатические условия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59239" y="6257581"/>
            <a:ext cx="495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834" y="3944038"/>
            <a:ext cx="8571124" cy="251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6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759" y="264405"/>
            <a:ext cx="1110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Результаты испытания сортов сои различной селекции, 2018 год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4492" y="6312665"/>
            <a:ext cx="46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28852"/>
              </p:ext>
            </p:extLst>
          </p:nvPr>
        </p:nvGraphicFramePr>
        <p:xfrm>
          <a:off x="495759" y="726076"/>
          <a:ext cx="11229515" cy="5210709"/>
        </p:xfrm>
        <a:graphic>
          <a:graphicData uri="http://schemas.openxmlformats.org/drawingml/2006/table">
            <a:tbl>
              <a:tblPr firstRow="1" firstCol="1" bandRow="1"/>
              <a:tblGrid>
                <a:gridCol w="1794816"/>
                <a:gridCol w="1553804"/>
                <a:gridCol w="1266522"/>
                <a:gridCol w="1025511"/>
                <a:gridCol w="1021367"/>
                <a:gridCol w="1194013"/>
                <a:gridCol w="1194013"/>
                <a:gridCol w="1154649"/>
                <a:gridCol w="1024820"/>
              </a:tblGrid>
              <a:tr h="3098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Название учреждения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Сорт сои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Урожайность, </a:t>
                      </a:r>
                      <a:endParaRPr lang="ru-RU" sz="900" b="1" kern="10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Andale Sans U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ц/га 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Период вегетации, дней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Масса 1000 семян,  </a:t>
                      </a:r>
                      <a:endParaRPr lang="ru-RU" sz="900" b="1" kern="100" dirty="0" smtClean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  <a:ea typeface="Andale Sans U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 smtClean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г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Высота      растений, см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Степень поражения болезнями, %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Балл 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полегаемости*</a:t>
                      </a:r>
                      <a:endParaRPr lang="ru-RU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септориозом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00" dirty="0" err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Andale Sans UI"/>
                          <a:cs typeface="Times New Roman" panose="02020603050405020304" pitchFamily="18" charset="0"/>
                        </a:rPr>
                        <a:t>пероноспорозом</a:t>
                      </a:r>
                      <a:endParaRPr lang="ru-RU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85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ФГБУН ХФИЦ ДВО РАН 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Хабаровск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Марината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8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Батя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Локус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rowSpan="5"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ФГБНУ «ФНЦ агробиотехнологий Дальнего Востока им. А.К. Чайки»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Уссурийск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Приморская 4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Приморская 96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Муссон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Приморская 86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ФГБНУ ФНЦ ВНИИ СОИ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Благовещенск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Лазурная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Куханна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Пепелина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 100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Интрига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Нега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395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OOO</a:t>
                      </a: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Компания «СОКО»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Краснодар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9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ООО «ПРОГРЕЙН РУ»</a:t>
                      </a: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 </a:t>
                      </a:r>
                      <a:br>
                        <a:rPr lang="ru-RU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ru-RU" sz="1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Киото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Хана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Зельда**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C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02" marR="56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759" y="5886450"/>
            <a:ext cx="11277141" cy="58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000" b="1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Примечание: * - балл полегаемости по 10-тибальной шкале</a:t>
            </a:r>
            <a:endParaRPr lang="ru-RU" sz="1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 - из-за переувлажнения почвы в период полного созревания сорта отсутствовала возможность произвести уборку в срок, что привело к частичной потери урожая, так как сорт не проявил устойчивость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растрескиванию 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7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759" y="253388"/>
            <a:ext cx="11171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Урожайность гибридов кукурузы (т/га) и уборочная влажность зерна (%), 2018 г.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(«Пионер Хайт-</a:t>
            </a:r>
            <a:r>
              <a:rPr lang="ru-RU" sz="2400" b="1" dirty="0" err="1" smtClean="0">
                <a:solidFill>
                  <a:srgbClr val="002060"/>
                </a:solidFill>
              </a:rPr>
              <a:t>Брэд</a:t>
            </a:r>
            <a:r>
              <a:rPr lang="ru-RU" sz="2400" b="1" dirty="0" smtClean="0">
                <a:solidFill>
                  <a:srgbClr val="002060"/>
                </a:solidFill>
              </a:rPr>
              <a:t> Рус»)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23643" y="6257581"/>
            <a:ext cx="385591" cy="37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14608"/>
              </p:ext>
            </p:extLst>
          </p:nvPr>
        </p:nvGraphicFramePr>
        <p:xfrm>
          <a:off x="1133475" y="1377107"/>
          <a:ext cx="10191750" cy="473725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200446"/>
                <a:gridCol w="1984691"/>
                <a:gridCol w="3238959"/>
                <a:gridCol w="3767654"/>
              </a:tblGrid>
              <a:tr h="1114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№ п/п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Гибрид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Урожайность зерна при 14-ти % влажности, т/га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Уборочная влажность зерна,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19.10.2018 г.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00" dirty="0">
                          <a:effectLst/>
                        </a:rPr>
                        <a:t>Р 7043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17,0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00" dirty="0">
                          <a:effectLst/>
                        </a:rPr>
                        <a:t>Р 8521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16,3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Р8307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24,5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 8816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19,7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 9074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22,0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 9241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27,0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 9718 Е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26,9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 0216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28,9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86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НСР</a:t>
                      </a:r>
                      <a:r>
                        <a:rPr lang="ru-RU" sz="1800" b="1" baseline="-25000" dirty="0" smtClean="0">
                          <a:effectLst/>
                        </a:rPr>
                        <a:t>05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</a:rPr>
                        <a:t>0,58</a:t>
                      </a:r>
                      <a:r>
                        <a:rPr lang="ru-RU" sz="1800" b="1" dirty="0">
                          <a:effectLst/>
                          <a:latin typeface="+mn-lt"/>
                        </a:rPr>
                        <a:t> </a:t>
                      </a:r>
                      <a:endParaRPr lang="ru-RU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98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354" y="220337"/>
            <a:ext cx="11644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Урожайность (т/га) и уборочная влажность зерна кукурузы (%), 2018 год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(«</a:t>
            </a:r>
            <a:r>
              <a:rPr lang="ru-RU" sz="2400" b="1" dirty="0" err="1" smtClean="0">
                <a:solidFill>
                  <a:srgbClr val="002060"/>
                </a:solidFill>
              </a:rPr>
              <a:t>Сингента</a:t>
            </a:r>
            <a:r>
              <a:rPr lang="ru-RU" sz="2400" b="1" dirty="0" smtClean="0">
                <a:solidFill>
                  <a:srgbClr val="002060"/>
                </a:solidFill>
              </a:rPr>
              <a:t>»)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01610" y="6477918"/>
            <a:ext cx="48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317383"/>
              </p:ext>
            </p:extLst>
          </p:nvPr>
        </p:nvGraphicFramePr>
        <p:xfrm>
          <a:off x="771526" y="1134737"/>
          <a:ext cx="10730083" cy="515721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288628"/>
                <a:gridCol w="2159306"/>
                <a:gridCol w="3613533"/>
                <a:gridCol w="3668616"/>
              </a:tblGrid>
              <a:tr h="5511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№ п/п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Гибрид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Урожайность при 14-ти % влажности зерна, т/га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Уборочная влажность зерна</a:t>
                      </a:r>
                      <a:r>
                        <a:rPr lang="ru-RU" sz="1800" dirty="0" smtClean="0">
                          <a:effectLst/>
                        </a:rPr>
                        <a:t>, %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19.10.2018 г.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00" dirty="0">
                          <a:effectLst/>
                        </a:rPr>
                        <a:t>СИ Талисман</a:t>
                      </a:r>
                      <a:endParaRPr lang="ru-RU" sz="1800" b="1" kern="10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22,4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НК </a:t>
                      </a:r>
                      <a:r>
                        <a:rPr lang="ru-RU" sz="1800" b="1" dirty="0" err="1">
                          <a:effectLst/>
                        </a:rPr>
                        <a:t>Фалькон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24,0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СИ </a:t>
                      </a:r>
                      <a:r>
                        <a:rPr lang="ru-RU" sz="1800" b="1" dirty="0" err="1">
                          <a:effectLst/>
                        </a:rPr>
                        <a:t>Ротанго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19,2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СИ </a:t>
                      </a:r>
                      <a:r>
                        <a:rPr lang="ru-RU" sz="1800" b="1" dirty="0" err="1">
                          <a:effectLst/>
                        </a:rPr>
                        <a:t>Телиас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21,6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СИ </a:t>
                      </a:r>
                      <a:r>
                        <a:rPr lang="ru-RU" sz="1800" b="1" dirty="0" err="1">
                          <a:effectLst/>
                        </a:rPr>
                        <a:t>Ариосо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19,3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СИ Феномен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16,6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СИ </a:t>
                      </a:r>
                      <a:r>
                        <a:rPr lang="ru-RU" sz="1800" b="1" dirty="0" err="1">
                          <a:effectLst/>
                        </a:rPr>
                        <a:t>Фортаго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24,1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СИ Фотон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26,3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НК </a:t>
                      </a:r>
                      <a:r>
                        <a:rPr lang="ru-RU" sz="1800" b="1" dirty="0" err="1">
                          <a:effectLst/>
                        </a:rPr>
                        <a:t>Термо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27,5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СИ </a:t>
                      </a:r>
                      <a:r>
                        <a:rPr lang="ru-RU" sz="1800" b="1" dirty="0" err="1">
                          <a:effectLst/>
                        </a:rPr>
                        <a:t>Чоринтос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27,9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  <a:tr h="353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НСР</a:t>
                      </a:r>
                      <a:r>
                        <a:rPr lang="ru-RU" sz="1800" b="1" baseline="-25000" dirty="0" smtClean="0">
                          <a:effectLst/>
                        </a:rPr>
                        <a:t>05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123" marR="391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13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9658" y="242371"/>
            <a:ext cx="11215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Продуктивность сортов сои в опытных испытаниях 2019 года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4829" y="6290631"/>
            <a:ext cx="275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84348"/>
              </p:ext>
            </p:extLst>
          </p:nvPr>
        </p:nvGraphicFramePr>
        <p:xfrm>
          <a:off x="782198" y="1200835"/>
          <a:ext cx="10719413" cy="3804539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644242"/>
                <a:gridCol w="2112702"/>
                <a:gridCol w="1306826"/>
                <a:gridCol w="1367545"/>
                <a:gridCol w="1564789"/>
                <a:gridCol w="1943044"/>
                <a:gridCol w="1780265"/>
              </a:tblGrid>
              <a:tr h="711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№ п/п 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Название сорта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</a:rPr>
                        <a:t>Влажность при уборке, %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Содержание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белка, %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Урожайность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(12 %) ц/га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Прибавка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урожая к контролю, ц/га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Прибавка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урожая </a:t>
                      </a:r>
                      <a:endParaRPr lang="ru-RU" sz="180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</a:rPr>
                        <a:t>к </a:t>
                      </a:r>
                      <a:r>
                        <a:rPr lang="ru-RU" sz="1800" dirty="0">
                          <a:effectLst/>
                          <a:latin typeface="+mn-lt"/>
                        </a:rPr>
                        <a:t>контролю, %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</a:tr>
              <a:tr h="179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Мерлин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11,4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38,7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26,88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1,7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6,8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</a:tr>
              <a:tr h="179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+mn-lt"/>
                        </a:rPr>
                        <a:t>Асука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11,2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30,27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5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20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</a:tr>
              <a:tr h="179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Нордика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10,6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41,2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29,05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3,6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14,4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</a:tr>
              <a:tr h="179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Хана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11,4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45,7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28,79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3,6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14,4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</a:tr>
              <a:tr h="179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Оптима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11,3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37,6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26,91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1,7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6,8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</a:tr>
              <a:tr h="179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Сфера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11,2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37,7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26,53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1,3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5,2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</a:tr>
              <a:tr h="179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Приморская </a:t>
                      </a:r>
                      <a:r>
                        <a:rPr lang="ru-RU" sz="1800" b="1" dirty="0" smtClean="0">
                          <a:effectLst/>
                          <a:latin typeface="+mn-lt"/>
                        </a:rPr>
                        <a:t>4, </a:t>
                      </a:r>
                      <a:r>
                        <a:rPr lang="en-US" sz="1800" b="1" dirty="0" smtClean="0">
                          <a:effectLst/>
                          <a:latin typeface="+mn-lt"/>
                        </a:rPr>
                        <a:t>St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11,6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38,3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25,11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0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0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</a:tr>
              <a:tr h="179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Приморская 86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11,3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40,4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26,5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1,3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5,2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</a:tr>
              <a:tr h="1799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Батя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11,1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40,6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27,78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+mn-lt"/>
                        </a:rPr>
                        <a:t>2,5</a:t>
                      </a:r>
                      <a:endParaRPr lang="ru-RU" sz="18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</a:rPr>
                        <a:t>10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51" marR="5545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982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0675" y="253388"/>
            <a:ext cx="11336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Продуктивность гибридов рапса в опытных испытаниях 2019 года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34660" y="6246564"/>
            <a:ext cx="45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144579"/>
              </p:ext>
            </p:extLst>
          </p:nvPr>
        </p:nvGraphicFramePr>
        <p:xfrm>
          <a:off x="925417" y="1079652"/>
          <a:ext cx="10466023" cy="503471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980501"/>
                <a:gridCol w="2504815"/>
                <a:gridCol w="4283336"/>
                <a:gridCol w="2697371"/>
              </a:tblGrid>
              <a:tr h="999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№ </a:t>
                      </a:r>
                      <a:r>
                        <a:rPr lang="ru-RU" sz="1800" b="1" dirty="0" smtClean="0">
                          <a:effectLst/>
                        </a:rPr>
                        <a:t>п/п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Название сорта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Влажность при уборке, %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Урожайность</a:t>
                      </a:r>
                      <a:r>
                        <a:rPr lang="ru-RU" sz="1800" b="1" dirty="0">
                          <a:effectLst/>
                        </a:rPr>
                        <a:t>, </a:t>
                      </a:r>
                      <a:r>
                        <a:rPr lang="ru-RU" sz="1800" b="1" dirty="0" smtClean="0">
                          <a:effectLst/>
                        </a:rPr>
                        <a:t>т/га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Драго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17,2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1,78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Миракль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17,1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2,22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3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Траппер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17,2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1,64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4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Смилла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15,6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1,7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5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Цебра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17,8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1,87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6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Культус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16,8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2,15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7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Сальса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17,5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1,93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8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Солар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16,2</a:t>
                      </a:r>
                      <a:endParaRPr lang="ru-RU" sz="1800" b="1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2,31</a:t>
                      </a:r>
                      <a:endParaRPr lang="ru-RU" sz="18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17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092" y="275422"/>
            <a:ext cx="10399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Продуктивность гибридов кукурузы в опытных испытаниях 2019 года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14323" y="6224530"/>
            <a:ext cx="705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269680"/>
              </p:ext>
            </p:extLst>
          </p:nvPr>
        </p:nvGraphicFramePr>
        <p:xfrm>
          <a:off x="767643" y="1286933"/>
          <a:ext cx="10662354" cy="4682016"/>
        </p:xfrm>
        <a:graphic>
          <a:graphicData uri="http://schemas.openxmlformats.org/drawingml/2006/table">
            <a:tbl>
              <a:tblPr firstRow="1" firstCol="1" bandRow="1"/>
              <a:tblGrid>
                <a:gridCol w="1008184"/>
                <a:gridCol w="2527121"/>
                <a:gridCol w="1930834"/>
                <a:gridCol w="2385148"/>
                <a:gridCol w="2811067"/>
              </a:tblGrid>
              <a:tr h="498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№ 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Название гибрида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Влажность при уборке, %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Урожайность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т/га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Урожайность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(14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%),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т/га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19.10.2019 г.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Гибриды ранних сроков уборки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Росс 130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23,1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10,45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9,34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 7043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21,1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11,35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10,41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GS 180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17,3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10,95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10,53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 8521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18,4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10,40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9,87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Гибриды </a:t>
                      </a: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средних сроков уборки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 8307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18,9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10,85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10,23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Ida</a:t>
                      </a: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MGT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21,4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15,02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13,72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Максалия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21,6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11,57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10,55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 8816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21,8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10,74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9,77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Гибриды поздних сроков уборки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Микси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21,9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11,36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10,32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 9127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22,2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11,60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10,49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Адэвей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24,0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11,47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10,14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 9241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21,6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11,65</a:t>
                      </a:r>
                      <a:endParaRPr lang="ru-RU" sz="16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10,62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246831" y="2194880"/>
            <a:ext cx="20430896" cy="653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3477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943</Words>
  <Application>Microsoft Office PowerPoint</Application>
  <PresentationFormat>Широкоэкранный</PresentationFormat>
  <Paragraphs>608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Andale Sans UI</vt:lpstr>
      <vt:lpstr>Arial</vt:lpstr>
      <vt:lpstr>Calibri</vt:lpstr>
      <vt:lpstr>Calibri Light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секретарь</cp:lastModifiedBy>
  <cp:revision>124</cp:revision>
  <cp:lastPrinted>2021-09-20T06:51:58Z</cp:lastPrinted>
  <dcterms:created xsi:type="dcterms:W3CDTF">2021-09-20T00:24:06Z</dcterms:created>
  <dcterms:modified xsi:type="dcterms:W3CDTF">2021-09-21T00:23:22Z</dcterms:modified>
</cp:coreProperties>
</file>